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6"/>
  </p:notesMasterIdLst>
  <p:sldIdLst>
    <p:sldId id="256" r:id="rId2"/>
    <p:sldId id="257" r:id="rId3"/>
    <p:sldId id="268" r:id="rId4"/>
    <p:sldId id="324" r:id="rId5"/>
    <p:sldId id="271" r:id="rId6"/>
    <p:sldId id="269" r:id="rId7"/>
    <p:sldId id="270" r:id="rId8"/>
    <p:sldId id="272" r:id="rId9"/>
    <p:sldId id="273" r:id="rId10"/>
    <p:sldId id="258" r:id="rId11"/>
    <p:sldId id="260" r:id="rId12"/>
    <p:sldId id="261" r:id="rId13"/>
    <p:sldId id="274" r:id="rId14"/>
    <p:sldId id="259" r:id="rId15"/>
    <p:sldId id="262" r:id="rId16"/>
    <p:sldId id="292" r:id="rId17"/>
    <p:sldId id="291" r:id="rId18"/>
    <p:sldId id="275" r:id="rId19"/>
    <p:sldId id="279" r:id="rId20"/>
    <p:sldId id="298" r:id="rId21"/>
    <p:sldId id="297" r:id="rId22"/>
    <p:sldId id="329" r:id="rId23"/>
    <p:sldId id="299" r:id="rId24"/>
    <p:sldId id="303" r:id="rId25"/>
    <p:sldId id="300" r:id="rId26"/>
    <p:sldId id="280" r:id="rId27"/>
    <p:sldId id="281" r:id="rId28"/>
    <p:sldId id="282" r:id="rId29"/>
    <p:sldId id="283" r:id="rId30"/>
    <p:sldId id="284" r:id="rId31"/>
    <p:sldId id="293" r:id="rId32"/>
    <p:sldId id="294" r:id="rId33"/>
    <p:sldId id="295" r:id="rId34"/>
    <p:sldId id="285" r:id="rId35"/>
    <p:sldId id="328" r:id="rId36"/>
    <p:sldId id="330" r:id="rId37"/>
    <p:sldId id="286" r:id="rId38"/>
    <p:sldId id="311" r:id="rId39"/>
    <p:sldId id="312" r:id="rId40"/>
    <p:sldId id="287" r:id="rId41"/>
    <p:sldId id="306" r:id="rId42"/>
    <p:sldId id="310" r:id="rId43"/>
    <p:sldId id="308" r:id="rId44"/>
    <p:sldId id="309" r:id="rId45"/>
    <p:sldId id="325" r:id="rId46"/>
    <p:sldId id="313" r:id="rId47"/>
    <p:sldId id="314" r:id="rId48"/>
    <p:sldId id="315" r:id="rId49"/>
    <p:sldId id="317" r:id="rId50"/>
    <p:sldId id="304" r:id="rId51"/>
    <p:sldId id="305" r:id="rId52"/>
    <p:sldId id="316" r:id="rId53"/>
    <p:sldId id="318" r:id="rId54"/>
    <p:sldId id="319" r:id="rId55"/>
    <p:sldId id="320" r:id="rId56"/>
    <p:sldId id="307" r:id="rId57"/>
    <p:sldId id="321" r:id="rId58"/>
    <p:sldId id="288" r:id="rId59"/>
    <p:sldId id="323" r:id="rId60"/>
    <p:sldId id="326" r:id="rId61"/>
    <p:sldId id="327" r:id="rId62"/>
    <p:sldId id="289" r:id="rId63"/>
    <p:sldId id="290" r:id="rId64"/>
    <p:sldId id="32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14" autoAdjust="0"/>
  </p:normalViewPr>
  <p:slideViewPr>
    <p:cSldViewPr snapToGrid="0">
      <p:cViewPr varScale="1">
        <p:scale>
          <a:sx n="87" d="100"/>
          <a:sy n="87" d="100"/>
        </p:scale>
        <p:origin x="499" y="10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15DAA-8185-4CA8-974B-0C7165EAF1B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841BEC3-89C9-4AF9-8824-BACECF8FE255}">
      <dgm:prSet phldrT="[Text]" custT="1"/>
      <dgm:spPr/>
      <dgm:t>
        <a:bodyPr/>
        <a:lstStyle/>
        <a:p>
          <a:r>
            <a:rPr lang="en-US" sz="4000" dirty="0">
              <a:solidFill>
                <a:srgbClr val="FF0000"/>
              </a:solidFill>
            </a:rPr>
            <a:t>Solar Radiation Measurement</a:t>
          </a:r>
          <a:endParaRPr lang="en-US" sz="4000" dirty="0"/>
        </a:p>
      </dgm:t>
    </dgm:pt>
    <dgm:pt modelId="{B231E3F2-8B21-41E1-B097-3FB5D09CD04A}" type="parTrans" cxnId="{903BC717-FDBD-4412-BD20-E8264383C174}">
      <dgm:prSet/>
      <dgm:spPr/>
      <dgm:t>
        <a:bodyPr/>
        <a:lstStyle/>
        <a:p>
          <a:endParaRPr lang="en-US"/>
        </a:p>
      </dgm:t>
    </dgm:pt>
    <dgm:pt modelId="{3E6AF016-DECC-4FAB-8497-D4B360A07D6A}" type="sibTrans" cxnId="{903BC717-FDBD-4412-BD20-E8264383C174}">
      <dgm:prSet/>
      <dgm:spPr/>
      <dgm:t>
        <a:bodyPr/>
        <a:lstStyle/>
        <a:p>
          <a:endParaRPr lang="en-US"/>
        </a:p>
      </dgm:t>
    </dgm:pt>
    <dgm:pt modelId="{214D4D2E-866A-4196-AF5F-57FC267C1F91}">
      <dgm:prSet phldrT="[Text]"/>
      <dgm:spPr/>
      <dgm:t>
        <a:bodyPr/>
        <a:lstStyle/>
        <a:p>
          <a:r>
            <a:rPr lang="en-US" dirty="0" err="1"/>
            <a:t>Pyrheliometer</a:t>
          </a:r>
          <a:endParaRPr lang="en-US" dirty="0"/>
        </a:p>
      </dgm:t>
    </dgm:pt>
    <dgm:pt modelId="{A1EBF21D-696D-460F-9B00-DF6617CDD826}" type="parTrans" cxnId="{53022E6C-D5E3-4ADA-9B45-119B50B3F113}">
      <dgm:prSet/>
      <dgm:spPr/>
      <dgm:t>
        <a:bodyPr/>
        <a:lstStyle/>
        <a:p>
          <a:endParaRPr lang="en-US"/>
        </a:p>
      </dgm:t>
    </dgm:pt>
    <dgm:pt modelId="{CBBFB407-BC5E-46A9-AD61-CD8443C4025B}" type="sibTrans" cxnId="{53022E6C-D5E3-4ADA-9B45-119B50B3F113}">
      <dgm:prSet/>
      <dgm:spPr/>
      <dgm:t>
        <a:bodyPr/>
        <a:lstStyle/>
        <a:p>
          <a:endParaRPr lang="en-US"/>
        </a:p>
      </dgm:t>
    </dgm:pt>
    <dgm:pt modelId="{96318CB8-2F7B-4CF8-9B5C-1D7C87FFD7D9}">
      <dgm:prSet phldrT="[Text]"/>
      <dgm:spPr/>
      <dgm:t>
        <a:bodyPr/>
        <a:lstStyle/>
        <a:p>
          <a:r>
            <a:rPr lang="en-US" dirty="0" err="1"/>
            <a:t>pyranometer</a:t>
          </a:r>
          <a:endParaRPr lang="en-US" dirty="0"/>
        </a:p>
      </dgm:t>
    </dgm:pt>
    <dgm:pt modelId="{C1B99934-BF19-4738-A30F-B644203B1E0B}" type="parTrans" cxnId="{DA97B133-DCEA-4FF3-9ACD-8A7D584F5E5E}">
      <dgm:prSet/>
      <dgm:spPr/>
      <dgm:t>
        <a:bodyPr/>
        <a:lstStyle/>
        <a:p>
          <a:endParaRPr lang="en-US"/>
        </a:p>
      </dgm:t>
    </dgm:pt>
    <dgm:pt modelId="{F6A358DB-82E3-499B-B3AF-0FB449E174CB}" type="sibTrans" cxnId="{DA97B133-DCEA-4FF3-9ACD-8A7D584F5E5E}">
      <dgm:prSet/>
      <dgm:spPr/>
      <dgm:t>
        <a:bodyPr/>
        <a:lstStyle/>
        <a:p>
          <a:endParaRPr lang="en-US"/>
        </a:p>
      </dgm:t>
    </dgm:pt>
    <dgm:pt modelId="{CC595A9D-BC63-4E58-BB58-ED83FA4E2788}" type="pres">
      <dgm:prSet presAssocID="{0E915DAA-8185-4CA8-974B-0C7165EAF1B7}" presName="hierChild1" presStyleCnt="0">
        <dgm:presLayoutVars>
          <dgm:orgChart val="1"/>
          <dgm:chPref val="1"/>
          <dgm:dir/>
          <dgm:animOne val="branch"/>
          <dgm:animLvl val="lvl"/>
          <dgm:resizeHandles/>
        </dgm:presLayoutVars>
      </dgm:prSet>
      <dgm:spPr/>
    </dgm:pt>
    <dgm:pt modelId="{FEEEBD50-D4E1-4FB1-871D-1350A80FD197}" type="pres">
      <dgm:prSet presAssocID="{6841BEC3-89C9-4AF9-8824-BACECF8FE255}" presName="hierRoot1" presStyleCnt="0">
        <dgm:presLayoutVars>
          <dgm:hierBranch val="init"/>
        </dgm:presLayoutVars>
      </dgm:prSet>
      <dgm:spPr/>
    </dgm:pt>
    <dgm:pt modelId="{D28DB291-D4A7-44E1-93DB-E087C518A86E}" type="pres">
      <dgm:prSet presAssocID="{6841BEC3-89C9-4AF9-8824-BACECF8FE255}" presName="rootComposite1" presStyleCnt="0"/>
      <dgm:spPr/>
    </dgm:pt>
    <dgm:pt modelId="{C15871B0-B457-481D-868D-B70962D832F8}" type="pres">
      <dgm:prSet presAssocID="{6841BEC3-89C9-4AF9-8824-BACECF8FE255}" presName="rootText1" presStyleLbl="node0" presStyleIdx="0" presStyleCnt="1" custScaleX="282217" custLinFactNeighborX="-9463" custLinFactNeighborY="-5047">
        <dgm:presLayoutVars>
          <dgm:chPref val="3"/>
        </dgm:presLayoutVars>
      </dgm:prSet>
      <dgm:spPr/>
    </dgm:pt>
    <dgm:pt modelId="{C012B45B-17AC-4C85-83DD-D86B8B8F773E}" type="pres">
      <dgm:prSet presAssocID="{6841BEC3-89C9-4AF9-8824-BACECF8FE255}" presName="rootConnector1" presStyleLbl="node1" presStyleIdx="0" presStyleCnt="0"/>
      <dgm:spPr/>
    </dgm:pt>
    <dgm:pt modelId="{CD7DB0AA-149E-45C4-BD94-4CB89DAD941D}" type="pres">
      <dgm:prSet presAssocID="{6841BEC3-89C9-4AF9-8824-BACECF8FE255}" presName="hierChild2" presStyleCnt="0"/>
      <dgm:spPr/>
    </dgm:pt>
    <dgm:pt modelId="{95C23DAC-9923-4C06-9B29-B3F587FE6B00}" type="pres">
      <dgm:prSet presAssocID="{A1EBF21D-696D-460F-9B00-DF6617CDD826}" presName="Name37" presStyleLbl="parChTrans1D2" presStyleIdx="0" presStyleCnt="2"/>
      <dgm:spPr/>
    </dgm:pt>
    <dgm:pt modelId="{E0A31769-5D59-4D15-8EF2-4D02A10E674F}" type="pres">
      <dgm:prSet presAssocID="{214D4D2E-866A-4196-AF5F-57FC267C1F91}" presName="hierRoot2" presStyleCnt="0">
        <dgm:presLayoutVars>
          <dgm:hierBranch val="init"/>
        </dgm:presLayoutVars>
      </dgm:prSet>
      <dgm:spPr/>
    </dgm:pt>
    <dgm:pt modelId="{1FA47E80-1C8E-4E53-A8C0-C08A80778C30}" type="pres">
      <dgm:prSet presAssocID="{214D4D2E-866A-4196-AF5F-57FC267C1F91}" presName="rootComposite" presStyleCnt="0"/>
      <dgm:spPr/>
    </dgm:pt>
    <dgm:pt modelId="{AE41AE4C-E5A7-42FD-9331-FD093867BF35}" type="pres">
      <dgm:prSet presAssocID="{214D4D2E-866A-4196-AF5F-57FC267C1F91}" presName="rootText" presStyleLbl="node2" presStyleIdx="0" presStyleCnt="2">
        <dgm:presLayoutVars>
          <dgm:chPref val="3"/>
        </dgm:presLayoutVars>
      </dgm:prSet>
      <dgm:spPr/>
    </dgm:pt>
    <dgm:pt modelId="{D0CBAE5C-499C-457D-B218-1288547B8A24}" type="pres">
      <dgm:prSet presAssocID="{214D4D2E-866A-4196-AF5F-57FC267C1F91}" presName="rootConnector" presStyleLbl="node2" presStyleIdx="0" presStyleCnt="2"/>
      <dgm:spPr/>
    </dgm:pt>
    <dgm:pt modelId="{1208999E-95F1-4AFC-AA68-20BFD7BEB25D}" type="pres">
      <dgm:prSet presAssocID="{214D4D2E-866A-4196-AF5F-57FC267C1F91}" presName="hierChild4" presStyleCnt="0"/>
      <dgm:spPr/>
    </dgm:pt>
    <dgm:pt modelId="{3533BBE4-75B1-4EB9-8CA7-4CA4DACC79FD}" type="pres">
      <dgm:prSet presAssocID="{214D4D2E-866A-4196-AF5F-57FC267C1F91}" presName="hierChild5" presStyleCnt="0"/>
      <dgm:spPr/>
    </dgm:pt>
    <dgm:pt modelId="{D4924C21-6246-49A4-A04D-7D2FEE2D3E12}" type="pres">
      <dgm:prSet presAssocID="{C1B99934-BF19-4738-A30F-B644203B1E0B}" presName="Name37" presStyleLbl="parChTrans1D2" presStyleIdx="1" presStyleCnt="2"/>
      <dgm:spPr/>
    </dgm:pt>
    <dgm:pt modelId="{760560FE-5F19-42B7-ADB2-92B103D8F57B}" type="pres">
      <dgm:prSet presAssocID="{96318CB8-2F7B-4CF8-9B5C-1D7C87FFD7D9}" presName="hierRoot2" presStyleCnt="0">
        <dgm:presLayoutVars>
          <dgm:hierBranch val="init"/>
        </dgm:presLayoutVars>
      </dgm:prSet>
      <dgm:spPr/>
    </dgm:pt>
    <dgm:pt modelId="{CC4859AD-0E6B-4B27-BD1D-7EF67D5BB9AD}" type="pres">
      <dgm:prSet presAssocID="{96318CB8-2F7B-4CF8-9B5C-1D7C87FFD7D9}" presName="rootComposite" presStyleCnt="0"/>
      <dgm:spPr/>
    </dgm:pt>
    <dgm:pt modelId="{1661E88A-5C67-420F-A014-F37898BE9012}" type="pres">
      <dgm:prSet presAssocID="{96318CB8-2F7B-4CF8-9B5C-1D7C87FFD7D9}" presName="rootText" presStyleLbl="node2" presStyleIdx="1" presStyleCnt="2" custScaleX="86981">
        <dgm:presLayoutVars>
          <dgm:chPref val="3"/>
        </dgm:presLayoutVars>
      </dgm:prSet>
      <dgm:spPr/>
    </dgm:pt>
    <dgm:pt modelId="{B3216B65-1775-4F6A-AF29-8C3D730FD448}" type="pres">
      <dgm:prSet presAssocID="{96318CB8-2F7B-4CF8-9B5C-1D7C87FFD7D9}" presName="rootConnector" presStyleLbl="node2" presStyleIdx="1" presStyleCnt="2"/>
      <dgm:spPr/>
    </dgm:pt>
    <dgm:pt modelId="{6D295799-8B75-4214-906C-39FCB88EF9EC}" type="pres">
      <dgm:prSet presAssocID="{96318CB8-2F7B-4CF8-9B5C-1D7C87FFD7D9}" presName="hierChild4" presStyleCnt="0"/>
      <dgm:spPr/>
    </dgm:pt>
    <dgm:pt modelId="{B67D3879-981B-4BBC-9A60-BB99A3AE8CA9}" type="pres">
      <dgm:prSet presAssocID="{96318CB8-2F7B-4CF8-9B5C-1D7C87FFD7D9}" presName="hierChild5" presStyleCnt="0"/>
      <dgm:spPr/>
    </dgm:pt>
    <dgm:pt modelId="{91985398-20A2-4190-8EB3-DBF21B43344C}" type="pres">
      <dgm:prSet presAssocID="{6841BEC3-89C9-4AF9-8824-BACECF8FE255}" presName="hierChild3" presStyleCnt="0"/>
      <dgm:spPr/>
    </dgm:pt>
  </dgm:ptLst>
  <dgm:cxnLst>
    <dgm:cxn modelId="{26CEA615-AF91-4B96-8745-B6AEA7702B41}" type="presOf" srcId="{C1B99934-BF19-4738-A30F-B644203B1E0B}" destId="{D4924C21-6246-49A4-A04D-7D2FEE2D3E12}" srcOrd="0" destOrd="0" presId="urn:microsoft.com/office/officeart/2005/8/layout/orgChart1"/>
    <dgm:cxn modelId="{903BC717-FDBD-4412-BD20-E8264383C174}" srcId="{0E915DAA-8185-4CA8-974B-0C7165EAF1B7}" destId="{6841BEC3-89C9-4AF9-8824-BACECF8FE255}" srcOrd="0" destOrd="0" parTransId="{B231E3F2-8B21-41E1-B097-3FB5D09CD04A}" sibTransId="{3E6AF016-DECC-4FAB-8497-D4B360A07D6A}"/>
    <dgm:cxn modelId="{59E1D22E-59BF-4370-BEC1-19EBA0907B82}" type="presOf" srcId="{96318CB8-2F7B-4CF8-9B5C-1D7C87FFD7D9}" destId="{1661E88A-5C67-420F-A014-F37898BE9012}" srcOrd="0" destOrd="0" presId="urn:microsoft.com/office/officeart/2005/8/layout/orgChart1"/>
    <dgm:cxn modelId="{DA97B133-DCEA-4FF3-9ACD-8A7D584F5E5E}" srcId="{6841BEC3-89C9-4AF9-8824-BACECF8FE255}" destId="{96318CB8-2F7B-4CF8-9B5C-1D7C87FFD7D9}" srcOrd="1" destOrd="0" parTransId="{C1B99934-BF19-4738-A30F-B644203B1E0B}" sibTransId="{F6A358DB-82E3-499B-B3AF-0FB449E174CB}"/>
    <dgm:cxn modelId="{8DD95E47-DC31-47BD-B63E-2CC171585483}" type="presOf" srcId="{96318CB8-2F7B-4CF8-9B5C-1D7C87FFD7D9}" destId="{B3216B65-1775-4F6A-AF29-8C3D730FD448}" srcOrd="1" destOrd="0" presId="urn:microsoft.com/office/officeart/2005/8/layout/orgChart1"/>
    <dgm:cxn modelId="{53022E6C-D5E3-4ADA-9B45-119B50B3F113}" srcId="{6841BEC3-89C9-4AF9-8824-BACECF8FE255}" destId="{214D4D2E-866A-4196-AF5F-57FC267C1F91}" srcOrd="0" destOrd="0" parTransId="{A1EBF21D-696D-460F-9B00-DF6617CDD826}" sibTransId="{CBBFB407-BC5E-46A9-AD61-CD8443C4025B}"/>
    <dgm:cxn modelId="{87688A5A-05DC-4B1C-8D35-B97467C17A7D}" type="presOf" srcId="{A1EBF21D-696D-460F-9B00-DF6617CDD826}" destId="{95C23DAC-9923-4C06-9B29-B3F587FE6B00}" srcOrd="0" destOrd="0" presId="urn:microsoft.com/office/officeart/2005/8/layout/orgChart1"/>
    <dgm:cxn modelId="{EDE65A7F-66BE-4DDC-80C6-F49A00F515CF}" type="presOf" srcId="{0E915DAA-8185-4CA8-974B-0C7165EAF1B7}" destId="{CC595A9D-BC63-4E58-BB58-ED83FA4E2788}" srcOrd="0" destOrd="0" presId="urn:microsoft.com/office/officeart/2005/8/layout/orgChart1"/>
    <dgm:cxn modelId="{FC5F548B-A996-413B-B27D-62CBAE39C9FD}" type="presOf" srcId="{6841BEC3-89C9-4AF9-8824-BACECF8FE255}" destId="{C15871B0-B457-481D-868D-B70962D832F8}" srcOrd="0" destOrd="0" presId="urn:microsoft.com/office/officeart/2005/8/layout/orgChart1"/>
    <dgm:cxn modelId="{8B3F699F-17C8-452C-B65D-CB18EB55FE15}" type="presOf" srcId="{6841BEC3-89C9-4AF9-8824-BACECF8FE255}" destId="{C012B45B-17AC-4C85-83DD-D86B8B8F773E}" srcOrd="1" destOrd="0" presId="urn:microsoft.com/office/officeart/2005/8/layout/orgChart1"/>
    <dgm:cxn modelId="{57C5FEA1-0A23-403A-A49F-5CA683A5BF55}" type="presOf" srcId="{214D4D2E-866A-4196-AF5F-57FC267C1F91}" destId="{AE41AE4C-E5A7-42FD-9331-FD093867BF35}" srcOrd="0" destOrd="0" presId="urn:microsoft.com/office/officeart/2005/8/layout/orgChart1"/>
    <dgm:cxn modelId="{7BD3C2C1-7BEA-4ADD-BD25-20CFD35BA159}" type="presOf" srcId="{214D4D2E-866A-4196-AF5F-57FC267C1F91}" destId="{D0CBAE5C-499C-457D-B218-1288547B8A24}" srcOrd="1" destOrd="0" presId="urn:microsoft.com/office/officeart/2005/8/layout/orgChart1"/>
    <dgm:cxn modelId="{E370A92A-EE37-41CD-A53B-925EAA23A15C}" type="presParOf" srcId="{CC595A9D-BC63-4E58-BB58-ED83FA4E2788}" destId="{FEEEBD50-D4E1-4FB1-871D-1350A80FD197}" srcOrd="0" destOrd="0" presId="urn:microsoft.com/office/officeart/2005/8/layout/orgChart1"/>
    <dgm:cxn modelId="{728A0872-2AA6-43EC-A527-8D995634BE1E}" type="presParOf" srcId="{FEEEBD50-D4E1-4FB1-871D-1350A80FD197}" destId="{D28DB291-D4A7-44E1-93DB-E087C518A86E}" srcOrd="0" destOrd="0" presId="urn:microsoft.com/office/officeart/2005/8/layout/orgChart1"/>
    <dgm:cxn modelId="{2C9920B3-D764-4FB5-9849-16F06BC11B01}" type="presParOf" srcId="{D28DB291-D4A7-44E1-93DB-E087C518A86E}" destId="{C15871B0-B457-481D-868D-B70962D832F8}" srcOrd="0" destOrd="0" presId="urn:microsoft.com/office/officeart/2005/8/layout/orgChart1"/>
    <dgm:cxn modelId="{B43E2298-A1DF-4D14-BDAA-6DE9E156C0E5}" type="presParOf" srcId="{D28DB291-D4A7-44E1-93DB-E087C518A86E}" destId="{C012B45B-17AC-4C85-83DD-D86B8B8F773E}" srcOrd="1" destOrd="0" presId="urn:microsoft.com/office/officeart/2005/8/layout/orgChart1"/>
    <dgm:cxn modelId="{1CD493C6-54AD-4408-966D-1DE678EAD99C}" type="presParOf" srcId="{FEEEBD50-D4E1-4FB1-871D-1350A80FD197}" destId="{CD7DB0AA-149E-45C4-BD94-4CB89DAD941D}" srcOrd="1" destOrd="0" presId="urn:microsoft.com/office/officeart/2005/8/layout/orgChart1"/>
    <dgm:cxn modelId="{D8CF0842-583D-47CF-AED8-BEA2E1229FDD}" type="presParOf" srcId="{CD7DB0AA-149E-45C4-BD94-4CB89DAD941D}" destId="{95C23DAC-9923-4C06-9B29-B3F587FE6B00}" srcOrd="0" destOrd="0" presId="urn:microsoft.com/office/officeart/2005/8/layout/orgChart1"/>
    <dgm:cxn modelId="{5C2115F7-E2AC-4CD6-BA83-2BA09B5D6B6E}" type="presParOf" srcId="{CD7DB0AA-149E-45C4-BD94-4CB89DAD941D}" destId="{E0A31769-5D59-4D15-8EF2-4D02A10E674F}" srcOrd="1" destOrd="0" presId="urn:microsoft.com/office/officeart/2005/8/layout/orgChart1"/>
    <dgm:cxn modelId="{AE630435-9BAF-412F-A380-EF9F38323F11}" type="presParOf" srcId="{E0A31769-5D59-4D15-8EF2-4D02A10E674F}" destId="{1FA47E80-1C8E-4E53-A8C0-C08A80778C30}" srcOrd="0" destOrd="0" presId="urn:microsoft.com/office/officeart/2005/8/layout/orgChart1"/>
    <dgm:cxn modelId="{31559768-9A7F-46B4-9A5B-D55E53324DA4}" type="presParOf" srcId="{1FA47E80-1C8E-4E53-A8C0-C08A80778C30}" destId="{AE41AE4C-E5A7-42FD-9331-FD093867BF35}" srcOrd="0" destOrd="0" presId="urn:microsoft.com/office/officeart/2005/8/layout/orgChart1"/>
    <dgm:cxn modelId="{5B9C984B-6CC4-499E-A428-4F1E8B3CB713}" type="presParOf" srcId="{1FA47E80-1C8E-4E53-A8C0-C08A80778C30}" destId="{D0CBAE5C-499C-457D-B218-1288547B8A24}" srcOrd="1" destOrd="0" presId="urn:microsoft.com/office/officeart/2005/8/layout/orgChart1"/>
    <dgm:cxn modelId="{54C3ABBD-C64B-4C26-AC5D-D6CFC1660B3B}" type="presParOf" srcId="{E0A31769-5D59-4D15-8EF2-4D02A10E674F}" destId="{1208999E-95F1-4AFC-AA68-20BFD7BEB25D}" srcOrd="1" destOrd="0" presId="urn:microsoft.com/office/officeart/2005/8/layout/orgChart1"/>
    <dgm:cxn modelId="{A7E87BC2-A00F-455F-9994-8CD3E804C463}" type="presParOf" srcId="{E0A31769-5D59-4D15-8EF2-4D02A10E674F}" destId="{3533BBE4-75B1-4EB9-8CA7-4CA4DACC79FD}" srcOrd="2" destOrd="0" presId="urn:microsoft.com/office/officeart/2005/8/layout/orgChart1"/>
    <dgm:cxn modelId="{074254FB-60AD-4106-B0C4-77CAEE7ABDF6}" type="presParOf" srcId="{CD7DB0AA-149E-45C4-BD94-4CB89DAD941D}" destId="{D4924C21-6246-49A4-A04D-7D2FEE2D3E12}" srcOrd="2" destOrd="0" presId="urn:microsoft.com/office/officeart/2005/8/layout/orgChart1"/>
    <dgm:cxn modelId="{588EFD75-08A4-4BB1-9A52-3183BB6CF6C5}" type="presParOf" srcId="{CD7DB0AA-149E-45C4-BD94-4CB89DAD941D}" destId="{760560FE-5F19-42B7-ADB2-92B103D8F57B}" srcOrd="3" destOrd="0" presId="urn:microsoft.com/office/officeart/2005/8/layout/orgChart1"/>
    <dgm:cxn modelId="{DA55E9C7-9D1E-4A88-B04A-A815CC7DF815}" type="presParOf" srcId="{760560FE-5F19-42B7-ADB2-92B103D8F57B}" destId="{CC4859AD-0E6B-4B27-BD1D-7EF67D5BB9AD}" srcOrd="0" destOrd="0" presId="urn:microsoft.com/office/officeart/2005/8/layout/orgChart1"/>
    <dgm:cxn modelId="{6F71556F-89FC-4605-9AA6-59EBF8C1F62B}" type="presParOf" srcId="{CC4859AD-0E6B-4B27-BD1D-7EF67D5BB9AD}" destId="{1661E88A-5C67-420F-A014-F37898BE9012}" srcOrd="0" destOrd="0" presId="urn:microsoft.com/office/officeart/2005/8/layout/orgChart1"/>
    <dgm:cxn modelId="{F77551C6-B646-4554-ABDB-ACCD0EE1155F}" type="presParOf" srcId="{CC4859AD-0E6B-4B27-BD1D-7EF67D5BB9AD}" destId="{B3216B65-1775-4F6A-AF29-8C3D730FD448}" srcOrd="1" destOrd="0" presId="urn:microsoft.com/office/officeart/2005/8/layout/orgChart1"/>
    <dgm:cxn modelId="{6E3DC341-A260-4194-9AAB-362F218298E0}" type="presParOf" srcId="{760560FE-5F19-42B7-ADB2-92B103D8F57B}" destId="{6D295799-8B75-4214-906C-39FCB88EF9EC}" srcOrd="1" destOrd="0" presId="urn:microsoft.com/office/officeart/2005/8/layout/orgChart1"/>
    <dgm:cxn modelId="{0E84751D-AC1C-4AC8-8E58-6370B7E7EB76}" type="presParOf" srcId="{760560FE-5F19-42B7-ADB2-92B103D8F57B}" destId="{B67D3879-981B-4BBC-9A60-BB99A3AE8CA9}" srcOrd="2" destOrd="0" presId="urn:microsoft.com/office/officeart/2005/8/layout/orgChart1"/>
    <dgm:cxn modelId="{599C42C2-ADD6-43FB-9AC5-1FD0B04C67F6}" type="presParOf" srcId="{FEEEBD50-D4E1-4FB1-871D-1350A80FD197}" destId="{91985398-20A2-4190-8EB3-DBF21B43344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24C21-6246-49A4-A04D-7D2FEE2D3E12}">
      <dsp:nvSpPr>
        <dsp:cNvPr id="0" name=""/>
        <dsp:cNvSpPr/>
      </dsp:nvSpPr>
      <dsp:spPr>
        <a:xfrm>
          <a:off x="4060176" y="2334602"/>
          <a:ext cx="1744616" cy="676851"/>
        </a:xfrm>
        <a:custGeom>
          <a:avLst/>
          <a:gdLst/>
          <a:ahLst/>
          <a:cxnLst/>
          <a:rect l="0" t="0" r="0" b="0"/>
          <a:pathLst>
            <a:path>
              <a:moveTo>
                <a:pt x="0" y="0"/>
              </a:moveTo>
              <a:lnTo>
                <a:pt x="0" y="374730"/>
              </a:lnTo>
              <a:lnTo>
                <a:pt x="1744616" y="374730"/>
              </a:lnTo>
              <a:lnTo>
                <a:pt x="1744616" y="6768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C23DAC-9923-4C06-9B29-B3F587FE6B00}">
      <dsp:nvSpPr>
        <dsp:cNvPr id="0" name=""/>
        <dsp:cNvSpPr/>
      </dsp:nvSpPr>
      <dsp:spPr>
        <a:xfrm>
          <a:off x="2510507" y="2334602"/>
          <a:ext cx="1549668" cy="676851"/>
        </a:xfrm>
        <a:custGeom>
          <a:avLst/>
          <a:gdLst/>
          <a:ahLst/>
          <a:cxnLst/>
          <a:rect l="0" t="0" r="0" b="0"/>
          <a:pathLst>
            <a:path>
              <a:moveTo>
                <a:pt x="1549668" y="0"/>
              </a:moveTo>
              <a:lnTo>
                <a:pt x="1549668" y="374730"/>
              </a:lnTo>
              <a:lnTo>
                <a:pt x="0" y="374730"/>
              </a:lnTo>
              <a:lnTo>
                <a:pt x="0" y="6768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5871B0-B457-481D-868D-B70962D832F8}">
      <dsp:nvSpPr>
        <dsp:cNvPr id="0" name=""/>
        <dsp:cNvSpPr/>
      </dsp:nvSpPr>
      <dsp:spPr>
        <a:xfrm>
          <a:off x="0" y="895930"/>
          <a:ext cx="8120353" cy="1438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rgbClr val="FF0000"/>
              </a:solidFill>
            </a:rPr>
            <a:t>Solar Radiation Measurement</a:t>
          </a:r>
          <a:endParaRPr lang="en-US" sz="4000" kern="1200" dirty="0"/>
        </a:p>
      </dsp:txBody>
      <dsp:txXfrm>
        <a:off x="0" y="895930"/>
        <a:ext cx="8120353" cy="1438671"/>
      </dsp:txXfrm>
    </dsp:sp>
    <dsp:sp modelId="{AE41AE4C-E5A7-42FD-9331-FD093867BF35}">
      <dsp:nvSpPr>
        <dsp:cNvPr id="0" name=""/>
        <dsp:cNvSpPr/>
      </dsp:nvSpPr>
      <dsp:spPr>
        <a:xfrm>
          <a:off x="1071835" y="3011454"/>
          <a:ext cx="2877343" cy="1438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err="1"/>
            <a:t>Pyrheliometer</a:t>
          </a:r>
          <a:endParaRPr lang="en-US" sz="3600" kern="1200" dirty="0"/>
        </a:p>
      </dsp:txBody>
      <dsp:txXfrm>
        <a:off x="1071835" y="3011454"/>
        <a:ext cx="2877343" cy="1438671"/>
      </dsp:txXfrm>
    </dsp:sp>
    <dsp:sp modelId="{1661E88A-5C67-420F-A014-F37898BE9012}">
      <dsp:nvSpPr>
        <dsp:cNvPr id="0" name=""/>
        <dsp:cNvSpPr/>
      </dsp:nvSpPr>
      <dsp:spPr>
        <a:xfrm>
          <a:off x="4553421" y="3011454"/>
          <a:ext cx="2502742" cy="1438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err="1"/>
            <a:t>pyranometer</a:t>
          </a:r>
          <a:endParaRPr lang="en-US" sz="3600" kern="1200" dirty="0"/>
        </a:p>
      </dsp:txBody>
      <dsp:txXfrm>
        <a:off x="4553421" y="3011454"/>
        <a:ext cx="2502742" cy="143867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C8E2EA-0DD7-414B-B2B1-B7EA7AEAAA33}" type="datetimeFigureOut">
              <a:rPr lang="en-US" smtClean="0"/>
              <a:t>8/22/2023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8F1DEA-8698-4F3A-BAC9-A1D412B2AF1A}" type="slidenum">
              <a:rPr lang="en-US" smtClean="0"/>
              <a:t>‹#›</a:t>
            </a:fld>
            <a:endParaRPr lang="en-US"/>
          </a:p>
        </p:txBody>
      </p:sp>
    </p:spTree>
    <p:extLst>
      <p:ext uri="{BB962C8B-B14F-4D97-AF65-F5344CB8AC3E}">
        <p14:creationId xmlns:p14="http://schemas.microsoft.com/office/powerpoint/2010/main" val="2818946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8F1DEA-8698-4F3A-BAC9-A1D412B2AF1A}" type="slidenum">
              <a:rPr lang="en-US" smtClean="0"/>
              <a:t>12</a:t>
            </a:fld>
            <a:endParaRPr lang="en-US"/>
          </a:p>
        </p:txBody>
      </p:sp>
    </p:spTree>
    <p:extLst>
      <p:ext uri="{BB962C8B-B14F-4D97-AF65-F5344CB8AC3E}">
        <p14:creationId xmlns:p14="http://schemas.microsoft.com/office/powerpoint/2010/main" val="48122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18EF809-8D80-4531-9DBC-E0BDA5751C65}" type="slidenum">
              <a:t>41</a:t>
            </a:fld>
            <a:endParaRPr lang="en-IN" sz="1400" b="0" i="0" u="none" strike="noStrike" kern="1200" cap="none" spc="0" baseline="0">
              <a:solidFill>
                <a:srgbClr val="000000"/>
              </a:solidFill>
              <a:uFillTx/>
              <a:latin typeface="Times New Roman" pitchFamily="18"/>
              <a:ea typeface="Andale Sans UI" pitchFamily="2"/>
              <a:cs typeface="Tahoma" pitchFamily="2"/>
            </a:endParaRPr>
          </a:p>
        </p:txBody>
      </p:sp>
      <p:sp>
        <p:nvSpPr>
          <p:cNvPr id="3" name="Slide Image Placeholder 1"/>
          <p:cNvSpPr>
            <a:spLocks noGrp="1" noRot="1" noChangeAspect="1"/>
          </p:cNvSpPr>
          <p:nvPr>
            <p:ph type="sldImg"/>
          </p:nvPr>
        </p:nvSpPr>
        <p:spPr>
          <a:xfrm>
            <a:off x="217488" y="812800"/>
            <a:ext cx="7123112" cy="4008438"/>
          </a:xfrm>
          <a:solidFill>
            <a:srgbClr val="5B9BD5"/>
          </a:solidFill>
          <a:ln w="25402">
            <a:solidFill>
              <a:srgbClr val="41719C"/>
            </a:solidFill>
            <a:prstDash val="solid"/>
          </a:ln>
        </p:spPr>
      </p:sp>
      <p:sp>
        <p:nvSpPr>
          <p:cNvPr id="4"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733012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818EF16-77F8-49E0-AFB3-AB08442784DB}" type="slidenum">
              <a:t>50</a:t>
            </a:fld>
            <a:endParaRPr lang="en-IN" sz="1400" b="0" i="0" u="none" strike="noStrike" kern="1200" cap="none" spc="0" baseline="0">
              <a:solidFill>
                <a:srgbClr val="000000"/>
              </a:solidFill>
              <a:uFillTx/>
              <a:latin typeface="Times New Roman" pitchFamily="18"/>
              <a:ea typeface="Andale Sans UI" pitchFamily="2"/>
              <a:cs typeface="Tahoma" pitchFamily="2"/>
            </a:endParaRPr>
          </a:p>
        </p:txBody>
      </p:sp>
      <p:sp>
        <p:nvSpPr>
          <p:cNvPr id="3" name="Slide Image Placeholder 1"/>
          <p:cNvSpPr>
            <a:spLocks noGrp="1" noRot="1" noChangeAspect="1"/>
          </p:cNvSpPr>
          <p:nvPr>
            <p:ph type="sldImg"/>
          </p:nvPr>
        </p:nvSpPr>
        <p:spPr>
          <a:xfrm>
            <a:off x="217488" y="812800"/>
            <a:ext cx="7123112" cy="4008438"/>
          </a:xfrm>
          <a:solidFill>
            <a:srgbClr val="5B9BD5"/>
          </a:solidFill>
          <a:ln w="25402">
            <a:solidFill>
              <a:srgbClr val="41719C"/>
            </a:solidFill>
            <a:prstDash val="solid"/>
          </a:ln>
        </p:spPr>
      </p:sp>
      <p:sp>
        <p:nvSpPr>
          <p:cNvPr id="4"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177006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FAA1075-9A7D-4CAE-9B35-FEA2F3489716}" type="slidenum">
              <a:t>51</a:t>
            </a:fld>
            <a:endParaRPr lang="en-IN" sz="1400" b="0" i="0" u="none" strike="noStrike" kern="1200" cap="none" spc="0" baseline="0">
              <a:solidFill>
                <a:srgbClr val="000000"/>
              </a:solidFill>
              <a:uFillTx/>
              <a:latin typeface="Times New Roman" pitchFamily="18"/>
              <a:ea typeface="Andale Sans UI" pitchFamily="2"/>
              <a:cs typeface="Tahoma" pitchFamily="2"/>
            </a:endParaRPr>
          </a:p>
        </p:txBody>
      </p:sp>
      <p:sp>
        <p:nvSpPr>
          <p:cNvPr id="3" name="Slide Image Placeholder 1"/>
          <p:cNvSpPr>
            <a:spLocks noGrp="1" noRot="1" noChangeAspect="1"/>
          </p:cNvSpPr>
          <p:nvPr>
            <p:ph type="sldImg"/>
          </p:nvPr>
        </p:nvSpPr>
        <p:spPr>
          <a:xfrm>
            <a:off x="217488" y="812800"/>
            <a:ext cx="7123112" cy="4008438"/>
          </a:xfrm>
          <a:solidFill>
            <a:srgbClr val="5B9BD5"/>
          </a:solidFill>
          <a:ln w="25402">
            <a:solidFill>
              <a:srgbClr val="41719C"/>
            </a:solidFill>
            <a:prstDash val="solid"/>
          </a:ln>
        </p:spPr>
      </p:sp>
      <p:sp>
        <p:nvSpPr>
          <p:cNvPr id="4"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830306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7265CF2-463D-4ABD-879E-B16DA8AE38D6}" type="slidenum">
              <a:t>56</a:t>
            </a:fld>
            <a:endParaRPr lang="en-IN" sz="1400" b="0" i="0" u="none" strike="noStrike" kern="1200" cap="none" spc="0" baseline="0">
              <a:solidFill>
                <a:srgbClr val="000000"/>
              </a:solidFill>
              <a:uFillTx/>
              <a:latin typeface="Times New Roman" pitchFamily="18"/>
              <a:ea typeface="Andale Sans UI" pitchFamily="2"/>
              <a:cs typeface="Tahoma" pitchFamily="2"/>
            </a:endParaRPr>
          </a:p>
        </p:txBody>
      </p:sp>
      <p:sp>
        <p:nvSpPr>
          <p:cNvPr id="3" name="Slide Image Placeholder 1"/>
          <p:cNvSpPr>
            <a:spLocks noGrp="1" noRot="1" noChangeAspect="1"/>
          </p:cNvSpPr>
          <p:nvPr>
            <p:ph type="sldImg"/>
          </p:nvPr>
        </p:nvSpPr>
        <p:spPr>
          <a:xfrm>
            <a:off x="217488" y="812800"/>
            <a:ext cx="7123112" cy="4008438"/>
          </a:xfrm>
          <a:solidFill>
            <a:srgbClr val="5B9BD5"/>
          </a:solidFill>
          <a:ln w="25402">
            <a:solidFill>
              <a:srgbClr val="41719C"/>
            </a:solidFill>
            <a:prstDash val="solid"/>
          </a:ln>
        </p:spPr>
      </p:sp>
      <p:sp>
        <p:nvSpPr>
          <p:cNvPr id="4"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552460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C2FF9DC-2795-472F-8C42-6C8EFAEF87F3}" type="datetimeFigureOut">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26836-AE3F-4123-8103-BBF6D007396A}" type="slidenum">
              <a:rPr lang="en-US" smtClean="0"/>
              <a:t>‹#›</a:t>
            </a:fld>
            <a:endParaRPr lang="en-US"/>
          </a:p>
        </p:txBody>
      </p:sp>
    </p:spTree>
    <p:extLst>
      <p:ext uri="{BB962C8B-B14F-4D97-AF65-F5344CB8AC3E}">
        <p14:creationId xmlns:p14="http://schemas.microsoft.com/office/powerpoint/2010/main" val="350701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2FF9DC-2795-472F-8C42-6C8EFAEF87F3}" type="datetimeFigureOut">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26836-AE3F-4123-8103-BBF6D007396A}" type="slidenum">
              <a:rPr lang="en-US" smtClean="0"/>
              <a:t>‹#›</a:t>
            </a:fld>
            <a:endParaRPr lang="en-US"/>
          </a:p>
        </p:txBody>
      </p:sp>
    </p:spTree>
    <p:extLst>
      <p:ext uri="{BB962C8B-B14F-4D97-AF65-F5344CB8AC3E}">
        <p14:creationId xmlns:p14="http://schemas.microsoft.com/office/powerpoint/2010/main" val="246742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2FF9DC-2795-472F-8C42-6C8EFAEF87F3}" type="datetimeFigureOut">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26836-AE3F-4123-8103-BBF6D007396A}" type="slidenum">
              <a:rPr lang="en-US" smtClean="0"/>
              <a:t>‹#›</a:t>
            </a:fld>
            <a:endParaRPr lang="en-US"/>
          </a:p>
        </p:txBody>
      </p:sp>
    </p:spTree>
    <p:extLst>
      <p:ext uri="{BB962C8B-B14F-4D97-AF65-F5344CB8AC3E}">
        <p14:creationId xmlns:p14="http://schemas.microsoft.com/office/powerpoint/2010/main" val="2011269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5225"/>
            <a:ext cx="2844800" cy="476250"/>
          </a:xfrm>
        </p:spPr>
        <p:txBody>
          <a:bodyPr/>
          <a:lstStyle>
            <a:lvl1pPr>
              <a:defRPr/>
            </a:lvl1pPr>
          </a:lstStyle>
          <a:p>
            <a:fld id="{45D0E133-FF79-4783-979F-52FB8B14D56A}" type="datetime10">
              <a:rPr lang="en-US"/>
              <a:pPr/>
              <a:t>22:07</a:t>
            </a:fld>
            <a:endParaRPr lang="en-US"/>
          </a:p>
        </p:txBody>
      </p:sp>
      <p:sp>
        <p:nvSpPr>
          <p:cNvPr id="6" name="Footer Placeholder 5"/>
          <p:cNvSpPr>
            <a:spLocks noGrp="1"/>
          </p:cNvSpPr>
          <p:nvPr>
            <p:ph type="ftr" sz="quarter" idx="11"/>
          </p:nvPr>
        </p:nvSpPr>
        <p:spPr>
          <a:xfrm>
            <a:off x="4165600" y="6245225"/>
            <a:ext cx="38608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8737600" y="6245225"/>
            <a:ext cx="2844800" cy="476250"/>
          </a:xfrm>
        </p:spPr>
        <p:txBody>
          <a:bodyPr/>
          <a:lstStyle>
            <a:lvl1pPr>
              <a:defRPr/>
            </a:lvl1pPr>
          </a:lstStyle>
          <a:p>
            <a:fld id="{F7719F5D-EDAA-4EAE-A263-E30B40675945}" type="slidenum">
              <a:rPr lang="en-US"/>
              <a:pPr/>
              <a:t>‹#›</a:t>
            </a:fld>
            <a:endParaRPr lang="en-US"/>
          </a:p>
        </p:txBody>
      </p:sp>
    </p:spTree>
    <p:extLst>
      <p:ext uri="{BB962C8B-B14F-4D97-AF65-F5344CB8AC3E}">
        <p14:creationId xmlns:p14="http://schemas.microsoft.com/office/powerpoint/2010/main" val="1379374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2FF9DC-2795-472F-8C42-6C8EFAEF87F3}" type="datetimeFigureOut">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26836-AE3F-4123-8103-BBF6D007396A}" type="slidenum">
              <a:rPr lang="en-US" smtClean="0"/>
              <a:t>‹#›</a:t>
            </a:fld>
            <a:endParaRPr lang="en-US"/>
          </a:p>
        </p:txBody>
      </p:sp>
    </p:spTree>
    <p:extLst>
      <p:ext uri="{BB962C8B-B14F-4D97-AF65-F5344CB8AC3E}">
        <p14:creationId xmlns:p14="http://schemas.microsoft.com/office/powerpoint/2010/main" val="2272310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2FF9DC-2795-472F-8C42-6C8EFAEF87F3}" type="datetimeFigureOut">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26836-AE3F-4123-8103-BBF6D007396A}" type="slidenum">
              <a:rPr lang="en-US" smtClean="0"/>
              <a:t>‹#›</a:t>
            </a:fld>
            <a:endParaRPr lang="en-US"/>
          </a:p>
        </p:txBody>
      </p:sp>
    </p:spTree>
    <p:extLst>
      <p:ext uri="{BB962C8B-B14F-4D97-AF65-F5344CB8AC3E}">
        <p14:creationId xmlns:p14="http://schemas.microsoft.com/office/powerpoint/2010/main" val="2413662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C2FF9DC-2795-472F-8C42-6C8EFAEF87F3}" type="datetimeFigureOut">
              <a:rPr lang="en-US" smtClean="0"/>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326836-AE3F-4123-8103-BBF6D007396A}" type="slidenum">
              <a:rPr lang="en-US" smtClean="0"/>
              <a:t>‹#›</a:t>
            </a:fld>
            <a:endParaRPr lang="en-US"/>
          </a:p>
        </p:txBody>
      </p:sp>
    </p:spTree>
    <p:extLst>
      <p:ext uri="{BB962C8B-B14F-4D97-AF65-F5344CB8AC3E}">
        <p14:creationId xmlns:p14="http://schemas.microsoft.com/office/powerpoint/2010/main" val="320221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2FF9DC-2795-472F-8C42-6C8EFAEF87F3}" type="datetimeFigureOut">
              <a:rPr lang="en-US" smtClean="0"/>
              <a:t>8/22/2023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326836-AE3F-4123-8103-BBF6D007396A}" type="slidenum">
              <a:rPr lang="en-US" smtClean="0"/>
              <a:t>‹#›</a:t>
            </a:fld>
            <a:endParaRPr lang="en-US"/>
          </a:p>
        </p:txBody>
      </p:sp>
    </p:spTree>
    <p:extLst>
      <p:ext uri="{BB962C8B-B14F-4D97-AF65-F5344CB8AC3E}">
        <p14:creationId xmlns:p14="http://schemas.microsoft.com/office/powerpoint/2010/main" val="372156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C2FF9DC-2795-472F-8C42-6C8EFAEF87F3}" type="datetimeFigureOut">
              <a:rPr lang="en-US" smtClean="0"/>
              <a:t>8/22/2023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326836-AE3F-4123-8103-BBF6D007396A}" type="slidenum">
              <a:rPr lang="en-US" smtClean="0"/>
              <a:t>‹#›</a:t>
            </a:fld>
            <a:endParaRPr lang="en-US"/>
          </a:p>
        </p:txBody>
      </p:sp>
    </p:spTree>
    <p:extLst>
      <p:ext uri="{BB962C8B-B14F-4D97-AF65-F5344CB8AC3E}">
        <p14:creationId xmlns:p14="http://schemas.microsoft.com/office/powerpoint/2010/main" val="307906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2FF9DC-2795-472F-8C42-6C8EFAEF87F3}" type="datetimeFigureOut">
              <a:rPr lang="en-US" smtClean="0"/>
              <a:t>8/22/2023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326836-AE3F-4123-8103-BBF6D007396A}" type="slidenum">
              <a:rPr lang="en-US" smtClean="0"/>
              <a:t>‹#›</a:t>
            </a:fld>
            <a:endParaRPr lang="en-US"/>
          </a:p>
        </p:txBody>
      </p:sp>
    </p:spTree>
    <p:extLst>
      <p:ext uri="{BB962C8B-B14F-4D97-AF65-F5344CB8AC3E}">
        <p14:creationId xmlns:p14="http://schemas.microsoft.com/office/powerpoint/2010/main" val="4040126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2FF9DC-2795-472F-8C42-6C8EFAEF87F3}" type="datetimeFigureOut">
              <a:rPr lang="en-US" smtClean="0"/>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326836-AE3F-4123-8103-BBF6D007396A}" type="slidenum">
              <a:rPr lang="en-US" smtClean="0"/>
              <a:t>‹#›</a:t>
            </a:fld>
            <a:endParaRPr lang="en-US"/>
          </a:p>
        </p:txBody>
      </p:sp>
    </p:spTree>
    <p:extLst>
      <p:ext uri="{BB962C8B-B14F-4D97-AF65-F5344CB8AC3E}">
        <p14:creationId xmlns:p14="http://schemas.microsoft.com/office/powerpoint/2010/main" val="1824907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2FF9DC-2795-472F-8C42-6C8EFAEF87F3}" type="datetimeFigureOut">
              <a:rPr lang="en-US" smtClean="0"/>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326836-AE3F-4123-8103-BBF6D007396A}" type="slidenum">
              <a:rPr lang="en-US" smtClean="0"/>
              <a:t>‹#›</a:t>
            </a:fld>
            <a:endParaRPr lang="en-US"/>
          </a:p>
        </p:txBody>
      </p:sp>
    </p:spTree>
    <p:extLst>
      <p:ext uri="{BB962C8B-B14F-4D97-AF65-F5344CB8AC3E}">
        <p14:creationId xmlns:p14="http://schemas.microsoft.com/office/powerpoint/2010/main" val="3944313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FF9DC-2795-472F-8C42-6C8EFAEF87F3}" type="datetimeFigureOut">
              <a:rPr lang="en-US" smtClean="0"/>
              <a:t>8/22/2023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326836-AE3F-4123-8103-BBF6D007396A}" type="slidenum">
              <a:rPr lang="en-US" smtClean="0"/>
              <a:t>‹#›</a:t>
            </a:fld>
            <a:endParaRPr lang="en-US"/>
          </a:p>
        </p:txBody>
      </p:sp>
    </p:spTree>
    <p:extLst>
      <p:ext uri="{BB962C8B-B14F-4D97-AF65-F5344CB8AC3E}">
        <p14:creationId xmlns:p14="http://schemas.microsoft.com/office/powerpoint/2010/main" val="7529101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image" Target="../media/image13.png"/><Relationship Id="rId7" Type="http://schemas.openxmlformats.org/officeDocument/2006/relationships/oleObject" Target="../embeddings/oleObject4.bin"/><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wmf"/><Relationship Id="rId11" Type="http://schemas.openxmlformats.org/officeDocument/2006/relationships/image" Target="../media/image18.png"/><Relationship Id="rId5" Type="http://schemas.openxmlformats.org/officeDocument/2006/relationships/oleObject" Target="../embeddings/oleObject3.bin"/><Relationship Id="rId10" Type="http://schemas.openxmlformats.org/officeDocument/2006/relationships/image" Target="../media/image17.wmf"/><Relationship Id="rId4" Type="http://schemas.openxmlformats.org/officeDocument/2006/relationships/image" Target="../media/image14.png"/><Relationship Id="rId9" Type="http://schemas.openxmlformats.org/officeDocument/2006/relationships/oleObject" Target="../embeddings/oleObject5.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13.png"/><Relationship Id="rId7" Type="http://schemas.openxmlformats.org/officeDocument/2006/relationships/oleObject" Target="../embeddings/oleObject7.bin"/><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wmf"/><Relationship Id="rId5" Type="http://schemas.openxmlformats.org/officeDocument/2006/relationships/oleObject" Target="../embeddings/oleObject6.bin"/><Relationship Id="rId4" Type="http://schemas.openxmlformats.org/officeDocument/2006/relationships/image" Target="../media/image14.png"/><Relationship Id="rId9" Type="http://schemas.openxmlformats.org/officeDocument/2006/relationships/image" Target="../media/image17.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13.png"/><Relationship Id="rId7" Type="http://schemas.openxmlformats.org/officeDocument/2006/relationships/oleObject" Target="../embeddings/oleObject10.bin"/><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9.wmf"/><Relationship Id="rId5" Type="http://schemas.openxmlformats.org/officeDocument/2006/relationships/oleObject" Target="../embeddings/oleObject9.bin"/><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4.emf"/><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9.emf"/><Relationship Id="rId4" Type="http://schemas.openxmlformats.org/officeDocument/2006/relationships/image" Target="../media/image38.gif"/></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0143" y="2230564"/>
            <a:ext cx="10058400" cy="3566160"/>
          </a:xfrm>
        </p:spPr>
        <p:txBody>
          <a:bodyPr>
            <a:noAutofit/>
          </a:bodyPr>
          <a:lstStyle/>
          <a:p>
            <a:pPr algn="ctr"/>
            <a:r>
              <a:rPr lang="en-US" sz="20000" dirty="0"/>
              <a:t>Solar Energy</a:t>
            </a:r>
          </a:p>
        </p:txBody>
      </p:sp>
    </p:spTree>
    <p:extLst>
      <p:ext uri="{BB962C8B-B14F-4D97-AF65-F5344CB8AC3E}">
        <p14:creationId xmlns:p14="http://schemas.microsoft.com/office/powerpoint/2010/main" val="3006319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ne 2"/>
          <p:cNvSpPr>
            <a:spLocks noChangeShapeType="1"/>
          </p:cNvSpPr>
          <p:nvPr/>
        </p:nvSpPr>
        <p:spPr bwMode="auto">
          <a:xfrm>
            <a:off x="8796348" y="9144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Rectangle 3"/>
          <p:cNvSpPr>
            <a:spLocks noChangeArrowheads="1"/>
          </p:cNvSpPr>
          <p:nvPr/>
        </p:nvSpPr>
        <p:spPr bwMode="auto">
          <a:xfrm>
            <a:off x="6815148" y="381000"/>
            <a:ext cx="1752600" cy="609600"/>
          </a:xfrm>
          <a:prstGeom prst="rect">
            <a:avLst/>
          </a:prstGeom>
          <a:solidFill>
            <a:srgbClr val="CC66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sz="1600"/>
              <a:t>Solar Radiation</a:t>
            </a:r>
          </a:p>
        </p:txBody>
      </p:sp>
      <p:sp>
        <p:nvSpPr>
          <p:cNvPr id="12" name="Rectangle 4"/>
          <p:cNvSpPr>
            <a:spLocks noChangeArrowheads="1"/>
          </p:cNvSpPr>
          <p:nvPr/>
        </p:nvSpPr>
        <p:spPr bwMode="auto">
          <a:xfrm>
            <a:off x="5367348" y="2514600"/>
            <a:ext cx="1295400" cy="533400"/>
          </a:xfrm>
          <a:prstGeom prst="rect">
            <a:avLst/>
          </a:prstGeom>
          <a:solidFill>
            <a:srgbClr val="CC66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13" name="Rectangle 5"/>
          <p:cNvSpPr>
            <a:spLocks noChangeArrowheads="1"/>
          </p:cNvSpPr>
          <p:nvPr/>
        </p:nvSpPr>
        <p:spPr bwMode="auto">
          <a:xfrm>
            <a:off x="1785948" y="533400"/>
            <a:ext cx="2133600" cy="609600"/>
          </a:xfrm>
          <a:prstGeom prst="rect">
            <a:avLst/>
          </a:prstGeom>
          <a:solidFill>
            <a:srgbClr val="CC66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14" name="Text Box 6"/>
          <p:cNvSpPr txBox="1">
            <a:spLocks noChangeArrowheads="1"/>
          </p:cNvSpPr>
          <p:nvPr/>
        </p:nvSpPr>
        <p:spPr bwMode="auto">
          <a:xfrm>
            <a:off x="1938348" y="685800"/>
            <a:ext cx="19812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kumimoji="1" lang="en-US" sz="1600"/>
              <a:t> Solar Components</a:t>
            </a:r>
          </a:p>
          <a:p>
            <a:pPr>
              <a:spcBef>
                <a:spcPct val="50000"/>
              </a:spcBef>
            </a:pPr>
            <a:endParaRPr kumimoji="1" lang="en-US" sz="1600"/>
          </a:p>
        </p:txBody>
      </p:sp>
      <p:sp>
        <p:nvSpPr>
          <p:cNvPr id="15" name="Rectangle 7"/>
          <p:cNvSpPr>
            <a:spLocks noChangeArrowheads="1"/>
          </p:cNvSpPr>
          <p:nvPr/>
        </p:nvSpPr>
        <p:spPr bwMode="auto">
          <a:xfrm>
            <a:off x="2319348" y="1752600"/>
            <a:ext cx="1295400" cy="533400"/>
          </a:xfrm>
          <a:prstGeom prst="rect">
            <a:avLst/>
          </a:prstGeom>
          <a:solidFill>
            <a:srgbClr val="CC66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kumimoji="1" lang="en-US" sz="2400"/>
          </a:p>
        </p:txBody>
      </p:sp>
      <p:sp>
        <p:nvSpPr>
          <p:cNvPr id="16" name="Text Box 8"/>
          <p:cNvSpPr txBox="1">
            <a:spLocks noChangeArrowheads="1"/>
          </p:cNvSpPr>
          <p:nvPr/>
        </p:nvSpPr>
        <p:spPr bwMode="auto">
          <a:xfrm>
            <a:off x="5214948" y="25908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kumimoji="1" lang="en-US" sz="1600"/>
              <a:t>  Applications</a:t>
            </a:r>
          </a:p>
        </p:txBody>
      </p:sp>
      <p:sp>
        <p:nvSpPr>
          <p:cNvPr id="17" name="Text Box 9"/>
          <p:cNvSpPr txBox="1">
            <a:spLocks noChangeArrowheads="1"/>
          </p:cNvSpPr>
          <p:nvPr/>
        </p:nvSpPr>
        <p:spPr bwMode="auto">
          <a:xfrm>
            <a:off x="2471748" y="4648200"/>
            <a:ext cx="21336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endParaRPr kumimoji="1" lang="en-US" sz="1600"/>
          </a:p>
          <a:p>
            <a:pPr>
              <a:spcBef>
                <a:spcPct val="50000"/>
              </a:spcBef>
            </a:pPr>
            <a:endParaRPr kumimoji="1" lang="en-US" sz="2400"/>
          </a:p>
        </p:txBody>
      </p:sp>
      <p:sp>
        <p:nvSpPr>
          <p:cNvPr id="18" name="Text Box 10"/>
          <p:cNvSpPr txBox="1">
            <a:spLocks noChangeArrowheads="1"/>
          </p:cNvSpPr>
          <p:nvPr/>
        </p:nvSpPr>
        <p:spPr bwMode="auto">
          <a:xfrm>
            <a:off x="2243148" y="1676400"/>
            <a:ext cx="1371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kumimoji="1" lang="en-US" dirty="0"/>
              <a:t>Flat Plate Collector</a:t>
            </a:r>
          </a:p>
        </p:txBody>
      </p:sp>
      <p:sp>
        <p:nvSpPr>
          <p:cNvPr id="19" name="Rectangle 11"/>
          <p:cNvSpPr>
            <a:spLocks noChangeArrowheads="1"/>
          </p:cNvSpPr>
          <p:nvPr/>
        </p:nvSpPr>
        <p:spPr bwMode="auto">
          <a:xfrm>
            <a:off x="3690948" y="1676400"/>
            <a:ext cx="1524000" cy="457200"/>
          </a:xfrm>
          <a:prstGeom prst="rect">
            <a:avLst/>
          </a:prstGeom>
          <a:solidFill>
            <a:srgbClr val="CC66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t>Photovoltaic </a:t>
            </a:r>
          </a:p>
          <a:p>
            <a:pPr algn="ctr"/>
            <a:r>
              <a:rPr kumimoji="1" lang="en-US"/>
              <a:t>Cell</a:t>
            </a:r>
          </a:p>
        </p:txBody>
      </p:sp>
      <p:sp>
        <p:nvSpPr>
          <p:cNvPr id="20" name="Line 12"/>
          <p:cNvSpPr>
            <a:spLocks noChangeShapeType="1"/>
          </p:cNvSpPr>
          <p:nvPr/>
        </p:nvSpPr>
        <p:spPr bwMode="auto">
          <a:xfrm flipH="1">
            <a:off x="2166948" y="1143000"/>
            <a:ext cx="0" cy="1371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 name="Line 13"/>
          <p:cNvSpPr>
            <a:spLocks noChangeShapeType="1"/>
          </p:cNvSpPr>
          <p:nvPr/>
        </p:nvSpPr>
        <p:spPr bwMode="auto">
          <a:xfrm>
            <a:off x="3767148" y="11430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4"/>
          <p:cNvSpPr>
            <a:spLocks noChangeShapeType="1"/>
          </p:cNvSpPr>
          <p:nvPr/>
        </p:nvSpPr>
        <p:spPr bwMode="auto">
          <a:xfrm>
            <a:off x="3919548" y="838200"/>
            <a:ext cx="1143000" cy="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3" name="Rectangle 15"/>
          <p:cNvSpPr>
            <a:spLocks noChangeArrowheads="1"/>
          </p:cNvSpPr>
          <p:nvPr/>
        </p:nvSpPr>
        <p:spPr bwMode="auto">
          <a:xfrm>
            <a:off x="1557348" y="3886200"/>
            <a:ext cx="1524000" cy="914400"/>
          </a:xfrm>
          <a:prstGeom prst="rect">
            <a:avLst/>
          </a:prstGeom>
          <a:solidFill>
            <a:srgbClr val="CC66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24" name="Text Box 16"/>
          <p:cNvSpPr txBox="1">
            <a:spLocks noChangeArrowheads="1"/>
          </p:cNvSpPr>
          <p:nvPr/>
        </p:nvSpPr>
        <p:spPr bwMode="auto">
          <a:xfrm>
            <a:off x="1557348" y="3962400"/>
            <a:ext cx="16002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kumimoji="1" lang="en-US" sz="1600"/>
              <a:t>Solar Thermal Power Generation</a:t>
            </a:r>
          </a:p>
        </p:txBody>
      </p:sp>
      <p:sp>
        <p:nvSpPr>
          <p:cNvPr id="25" name="Rectangle 17"/>
          <p:cNvSpPr>
            <a:spLocks noChangeArrowheads="1"/>
          </p:cNvSpPr>
          <p:nvPr/>
        </p:nvSpPr>
        <p:spPr bwMode="auto">
          <a:xfrm>
            <a:off x="8796348" y="381000"/>
            <a:ext cx="1752600" cy="762000"/>
          </a:xfrm>
          <a:prstGeom prst="rect">
            <a:avLst/>
          </a:prstGeom>
          <a:solidFill>
            <a:srgbClr val="CC66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26" name="Text Box 18"/>
          <p:cNvSpPr txBox="1">
            <a:spLocks noChangeArrowheads="1"/>
          </p:cNvSpPr>
          <p:nvPr/>
        </p:nvSpPr>
        <p:spPr bwMode="auto">
          <a:xfrm>
            <a:off x="8872548" y="457200"/>
            <a:ext cx="1600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kumimoji="1" lang="en-US" sz="1600"/>
              <a:t>Extraterrestrial Solar Radiation</a:t>
            </a:r>
          </a:p>
        </p:txBody>
      </p:sp>
      <p:sp>
        <p:nvSpPr>
          <p:cNvPr id="27" name="Rectangle 19"/>
          <p:cNvSpPr>
            <a:spLocks noChangeArrowheads="1"/>
          </p:cNvSpPr>
          <p:nvPr/>
        </p:nvSpPr>
        <p:spPr bwMode="auto">
          <a:xfrm>
            <a:off x="8796348" y="1447800"/>
            <a:ext cx="1752600" cy="762000"/>
          </a:xfrm>
          <a:prstGeom prst="rect">
            <a:avLst/>
          </a:prstGeom>
          <a:solidFill>
            <a:srgbClr val="CC66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28" name="Text Box 20"/>
          <p:cNvSpPr txBox="1">
            <a:spLocks noChangeArrowheads="1"/>
          </p:cNvSpPr>
          <p:nvPr/>
        </p:nvSpPr>
        <p:spPr bwMode="auto">
          <a:xfrm>
            <a:off x="8796348" y="1600200"/>
            <a:ext cx="16764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kumimoji="1" lang="en-US" sz="1600"/>
              <a:t>Solar Radiation at Earth Surface</a:t>
            </a:r>
          </a:p>
          <a:p>
            <a:pPr>
              <a:spcBef>
                <a:spcPct val="50000"/>
              </a:spcBef>
            </a:pPr>
            <a:endParaRPr kumimoji="1" lang="en-US" sz="1600"/>
          </a:p>
        </p:txBody>
      </p:sp>
      <p:sp>
        <p:nvSpPr>
          <p:cNvPr id="29" name="Rectangle 21"/>
          <p:cNvSpPr>
            <a:spLocks noChangeArrowheads="1"/>
          </p:cNvSpPr>
          <p:nvPr/>
        </p:nvSpPr>
        <p:spPr bwMode="auto">
          <a:xfrm>
            <a:off x="6891348" y="1524000"/>
            <a:ext cx="1676400" cy="1295400"/>
          </a:xfrm>
          <a:prstGeom prst="rect">
            <a:avLst/>
          </a:prstGeom>
          <a:solidFill>
            <a:srgbClr val="CC66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30" name="Text Box 22"/>
          <p:cNvSpPr txBox="1">
            <a:spLocks noChangeArrowheads="1"/>
          </p:cNvSpPr>
          <p:nvPr/>
        </p:nvSpPr>
        <p:spPr bwMode="auto">
          <a:xfrm>
            <a:off x="6891348" y="1676400"/>
            <a:ext cx="1752600"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kumimoji="1" lang="en-US" sz="1600"/>
              <a:t>Optical Properties for Materials for Solar Radiation </a:t>
            </a:r>
          </a:p>
          <a:p>
            <a:pPr>
              <a:spcBef>
                <a:spcPct val="50000"/>
              </a:spcBef>
            </a:pPr>
            <a:endParaRPr kumimoji="1" lang="en-US" sz="1600"/>
          </a:p>
        </p:txBody>
      </p:sp>
      <p:sp>
        <p:nvSpPr>
          <p:cNvPr id="31" name="Rectangle 23"/>
          <p:cNvSpPr>
            <a:spLocks noChangeArrowheads="1"/>
          </p:cNvSpPr>
          <p:nvPr/>
        </p:nvSpPr>
        <p:spPr bwMode="auto">
          <a:xfrm>
            <a:off x="8796348" y="4038600"/>
            <a:ext cx="1752600" cy="914400"/>
          </a:xfrm>
          <a:prstGeom prst="rect">
            <a:avLst/>
          </a:prstGeom>
          <a:solidFill>
            <a:srgbClr val="CC66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32" name="Text Box 24"/>
          <p:cNvSpPr txBox="1">
            <a:spLocks noChangeArrowheads="1"/>
          </p:cNvSpPr>
          <p:nvPr/>
        </p:nvSpPr>
        <p:spPr bwMode="auto">
          <a:xfrm>
            <a:off x="8872548" y="4114800"/>
            <a:ext cx="16002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kumimoji="1" lang="en-US" sz="1600"/>
              <a:t>Direct, Diffuse, Reflected Radiation</a:t>
            </a:r>
          </a:p>
        </p:txBody>
      </p:sp>
      <p:sp>
        <p:nvSpPr>
          <p:cNvPr id="33" name="Line 25"/>
          <p:cNvSpPr>
            <a:spLocks noChangeShapeType="1"/>
          </p:cNvSpPr>
          <p:nvPr/>
        </p:nvSpPr>
        <p:spPr bwMode="auto">
          <a:xfrm>
            <a:off x="8567748" y="685800"/>
            <a:ext cx="22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 name="Line 26"/>
          <p:cNvSpPr>
            <a:spLocks noChangeShapeType="1"/>
          </p:cNvSpPr>
          <p:nvPr/>
        </p:nvSpPr>
        <p:spPr bwMode="auto">
          <a:xfrm>
            <a:off x="9710748" y="1143000"/>
            <a:ext cx="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 name="Line 27"/>
          <p:cNvSpPr>
            <a:spLocks noChangeShapeType="1"/>
          </p:cNvSpPr>
          <p:nvPr/>
        </p:nvSpPr>
        <p:spPr bwMode="auto">
          <a:xfrm>
            <a:off x="9710748" y="2209800"/>
            <a:ext cx="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 name="Rectangle 28"/>
          <p:cNvSpPr>
            <a:spLocks noChangeArrowheads="1"/>
          </p:cNvSpPr>
          <p:nvPr/>
        </p:nvSpPr>
        <p:spPr bwMode="auto">
          <a:xfrm>
            <a:off x="1557348" y="2514600"/>
            <a:ext cx="1219200" cy="838200"/>
          </a:xfrm>
          <a:prstGeom prst="rect">
            <a:avLst/>
          </a:prstGeom>
          <a:solidFill>
            <a:srgbClr val="CC66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37" name="Text Box 29"/>
          <p:cNvSpPr txBox="1">
            <a:spLocks noChangeArrowheads="1"/>
          </p:cNvSpPr>
          <p:nvPr/>
        </p:nvSpPr>
        <p:spPr bwMode="auto">
          <a:xfrm>
            <a:off x="1557348" y="2590800"/>
            <a:ext cx="1066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kumimoji="1" lang="en-US" sz="1600"/>
              <a:t>Focusing Collector</a:t>
            </a:r>
          </a:p>
        </p:txBody>
      </p:sp>
      <p:sp>
        <p:nvSpPr>
          <p:cNvPr id="38" name="Line 30"/>
          <p:cNvSpPr>
            <a:spLocks noChangeShapeType="1"/>
          </p:cNvSpPr>
          <p:nvPr/>
        </p:nvSpPr>
        <p:spPr bwMode="auto">
          <a:xfrm>
            <a:off x="2928948" y="1143000"/>
            <a:ext cx="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 name="Line 31"/>
          <p:cNvSpPr>
            <a:spLocks noChangeShapeType="1"/>
          </p:cNvSpPr>
          <p:nvPr/>
        </p:nvSpPr>
        <p:spPr bwMode="auto">
          <a:xfrm>
            <a:off x="2166948" y="3352800"/>
            <a:ext cx="0" cy="533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 name="Rectangle 32"/>
          <p:cNvSpPr>
            <a:spLocks noChangeArrowheads="1"/>
          </p:cNvSpPr>
          <p:nvPr/>
        </p:nvSpPr>
        <p:spPr bwMode="auto">
          <a:xfrm>
            <a:off x="3157548" y="3886200"/>
            <a:ext cx="1371600" cy="990600"/>
          </a:xfrm>
          <a:prstGeom prst="rect">
            <a:avLst/>
          </a:prstGeom>
          <a:solidFill>
            <a:srgbClr val="CC66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41" name="Text Box 33"/>
          <p:cNvSpPr txBox="1">
            <a:spLocks noChangeArrowheads="1"/>
          </p:cNvSpPr>
          <p:nvPr/>
        </p:nvSpPr>
        <p:spPr bwMode="auto">
          <a:xfrm>
            <a:off x="3157548" y="3962400"/>
            <a:ext cx="12954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kumimoji="1" lang="en-US" sz="1600"/>
              <a:t>Solar Heating and Cooling</a:t>
            </a:r>
          </a:p>
        </p:txBody>
      </p:sp>
      <p:sp>
        <p:nvSpPr>
          <p:cNvPr id="42" name="Rectangle 34"/>
          <p:cNvSpPr>
            <a:spLocks noChangeArrowheads="1"/>
          </p:cNvSpPr>
          <p:nvPr/>
        </p:nvSpPr>
        <p:spPr bwMode="auto">
          <a:xfrm>
            <a:off x="4910148" y="3886200"/>
            <a:ext cx="1752600" cy="990600"/>
          </a:xfrm>
          <a:prstGeom prst="rect">
            <a:avLst/>
          </a:prstGeom>
          <a:solidFill>
            <a:srgbClr val="CC66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43" name="Text Box 35"/>
          <p:cNvSpPr txBox="1">
            <a:spLocks noChangeArrowheads="1"/>
          </p:cNvSpPr>
          <p:nvPr/>
        </p:nvSpPr>
        <p:spPr bwMode="auto">
          <a:xfrm>
            <a:off x="4986348" y="4038600"/>
            <a:ext cx="15240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kumimoji="1" lang="en-US" sz="1600"/>
              <a:t>Direct Electric Power Generation</a:t>
            </a:r>
          </a:p>
        </p:txBody>
      </p:sp>
      <p:sp>
        <p:nvSpPr>
          <p:cNvPr id="44" name="Line 36"/>
          <p:cNvSpPr>
            <a:spLocks noChangeShapeType="1"/>
          </p:cNvSpPr>
          <p:nvPr/>
        </p:nvSpPr>
        <p:spPr bwMode="auto">
          <a:xfrm>
            <a:off x="5824548" y="1295400"/>
            <a:ext cx="0" cy="1219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 name="Line 37"/>
          <p:cNvSpPr>
            <a:spLocks noChangeShapeType="1"/>
          </p:cNvSpPr>
          <p:nvPr/>
        </p:nvSpPr>
        <p:spPr bwMode="auto">
          <a:xfrm>
            <a:off x="5824548" y="3048000"/>
            <a:ext cx="0" cy="838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 name="Line 38"/>
          <p:cNvSpPr>
            <a:spLocks noChangeShapeType="1"/>
          </p:cNvSpPr>
          <p:nvPr/>
        </p:nvSpPr>
        <p:spPr bwMode="auto">
          <a:xfrm>
            <a:off x="3309948" y="2286000"/>
            <a:ext cx="0" cy="1600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 name="Line 39"/>
          <p:cNvSpPr>
            <a:spLocks noChangeShapeType="1"/>
          </p:cNvSpPr>
          <p:nvPr/>
        </p:nvSpPr>
        <p:spPr bwMode="auto">
          <a:xfrm>
            <a:off x="5062548" y="2133600"/>
            <a:ext cx="0" cy="1752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 name="Rectangle 40"/>
          <p:cNvSpPr>
            <a:spLocks noChangeArrowheads="1"/>
          </p:cNvSpPr>
          <p:nvPr/>
        </p:nvSpPr>
        <p:spPr bwMode="auto">
          <a:xfrm>
            <a:off x="8796348" y="2667000"/>
            <a:ext cx="1752600" cy="1143000"/>
          </a:xfrm>
          <a:prstGeom prst="rect">
            <a:avLst/>
          </a:prstGeom>
          <a:solidFill>
            <a:srgbClr val="CC66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49" name="Text Box 41"/>
          <p:cNvSpPr txBox="1">
            <a:spLocks noChangeArrowheads="1"/>
          </p:cNvSpPr>
          <p:nvPr/>
        </p:nvSpPr>
        <p:spPr bwMode="auto">
          <a:xfrm>
            <a:off x="8872548" y="2743200"/>
            <a:ext cx="16002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kumimoji="1" lang="en-US" sz="1600"/>
              <a:t>Geographical Location and Weather Conditions</a:t>
            </a:r>
          </a:p>
        </p:txBody>
      </p:sp>
      <p:sp>
        <p:nvSpPr>
          <p:cNvPr id="50" name="Line 42"/>
          <p:cNvSpPr>
            <a:spLocks noChangeShapeType="1"/>
          </p:cNvSpPr>
          <p:nvPr/>
        </p:nvSpPr>
        <p:spPr bwMode="auto">
          <a:xfrm>
            <a:off x="9710748" y="3810000"/>
            <a:ext cx="0" cy="228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 name="Line 43"/>
          <p:cNvSpPr>
            <a:spLocks noChangeShapeType="1"/>
          </p:cNvSpPr>
          <p:nvPr/>
        </p:nvSpPr>
        <p:spPr bwMode="auto">
          <a:xfrm>
            <a:off x="7653348" y="990600"/>
            <a:ext cx="0" cy="533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 name="Rectangle 44"/>
          <p:cNvSpPr txBox="1">
            <a:spLocks noChangeArrowheads="1"/>
          </p:cNvSpPr>
          <p:nvPr/>
        </p:nvSpPr>
        <p:spPr>
          <a:xfrm>
            <a:off x="923930" y="5086351"/>
            <a:ext cx="9324970" cy="1128713"/>
          </a:xfrm>
          <a:prstGeom prst="rect">
            <a:avLst/>
          </a:prstGeom>
        </p:spPr>
        <p:txBody>
          <a:bodyPr vert="horz" lIns="92075" tIns="46038" rIns="92075" bIns="46038" rtlCol="0" anchor="b">
            <a:normAutofit fontScale="925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b="1" u="sng" dirty="0">
                <a:solidFill>
                  <a:srgbClr val="FFCC00"/>
                </a:solidFill>
              </a:rPr>
              <a:t>ELEMENTS OF  SOLAR ENERGY MODULE</a:t>
            </a:r>
          </a:p>
        </p:txBody>
      </p:sp>
      <p:sp>
        <p:nvSpPr>
          <p:cNvPr id="53" name="Oval 45"/>
          <p:cNvSpPr>
            <a:spLocks noChangeArrowheads="1"/>
          </p:cNvSpPr>
          <p:nvPr/>
        </p:nvSpPr>
        <p:spPr bwMode="auto">
          <a:xfrm>
            <a:off x="4910148" y="0"/>
            <a:ext cx="1600200" cy="1524000"/>
          </a:xfrm>
          <a:prstGeom prst="ellipse">
            <a:avLst/>
          </a:prstGeom>
          <a:solidFill>
            <a:srgbClr val="FF9900"/>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solidFill>
                <a:srgbClr val="FF9900"/>
              </a:solidFill>
            </a:endParaRPr>
          </a:p>
        </p:txBody>
      </p:sp>
      <p:sp>
        <p:nvSpPr>
          <p:cNvPr id="54" name="Line 47"/>
          <p:cNvSpPr>
            <a:spLocks noChangeShapeType="1"/>
          </p:cNvSpPr>
          <p:nvPr/>
        </p:nvSpPr>
        <p:spPr bwMode="auto">
          <a:xfrm>
            <a:off x="6510348" y="762000"/>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 name="Rectangle 48"/>
          <p:cNvSpPr>
            <a:spLocks noChangeArrowheads="1"/>
          </p:cNvSpPr>
          <p:nvPr/>
        </p:nvSpPr>
        <p:spPr bwMode="auto">
          <a:xfrm>
            <a:off x="3614748" y="2590800"/>
            <a:ext cx="1143000" cy="914400"/>
          </a:xfrm>
          <a:prstGeom prst="rect">
            <a:avLst/>
          </a:prstGeom>
          <a:solidFill>
            <a:srgbClr val="CC66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56" name="Text Box 49"/>
          <p:cNvSpPr txBox="1">
            <a:spLocks noChangeArrowheads="1"/>
          </p:cNvSpPr>
          <p:nvPr/>
        </p:nvSpPr>
        <p:spPr bwMode="auto">
          <a:xfrm>
            <a:off x="3690948" y="2743200"/>
            <a:ext cx="914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kumimoji="1" lang="en-US" sz="1600"/>
              <a:t>Energy Storage</a:t>
            </a:r>
          </a:p>
        </p:txBody>
      </p:sp>
      <p:sp>
        <p:nvSpPr>
          <p:cNvPr id="57" name="Line 50"/>
          <p:cNvSpPr>
            <a:spLocks noChangeShapeType="1"/>
          </p:cNvSpPr>
          <p:nvPr/>
        </p:nvSpPr>
        <p:spPr bwMode="auto">
          <a:xfrm>
            <a:off x="4224348" y="2133600"/>
            <a:ext cx="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 name="Line 51"/>
          <p:cNvSpPr>
            <a:spLocks noChangeShapeType="1"/>
          </p:cNvSpPr>
          <p:nvPr/>
        </p:nvSpPr>
        <p:spPr bwMode="auto">
          <a:xfrm>
            <a:off x="3309948" y="2971800"/>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9" name="Line 52"/>
          <p:cNvSpPr>
            <a:spLocks noChangeShapeType="1"/>
          </p:cNvSpPr>
          <p:nvPr/>
        </p:nvSpPr>
        <p:spPr bwMode="auto">
          <a:xfrm>
            <a:off x="2166948" y="3657600"/>
            <a:ext cx="36576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53"/>
          <p:cNvSpPr>
            <a:spLocks noChangeShapeType="1"/>
          </p:cNvSpPr>
          <p:nvPr/>
        </p:nvSpPr>
        <p:spPr bwMode="auto">
          <a:xfrm flipH="1">
            <a:off x="5062548" y="3657600"/>
            <a:ext cx="762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 name="Line 54"/>
          <p:cNvSpPr>
            <a:spLocks noChangeShapeType="1"/>
          </p:cNvSpPr>
          <p:nvPr/>
        </p:nvSpPr>
        <p:spPr bwMode="auto">
          <a:xfrm flipH="1">
            <a:off x="3309948" y="3657600"/>
            <a:ext cx="1752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 name="Line 55"/>
          <p:cNvSpPr>
            <a:spLocks noChangeShapeType="1"/>
          </p:cNvSpPr>
          <p:nvPr/>
        </p:nvSpPr>
        <p:spPr bwMode="auto">
          <a:xfrm flipH="1">
            <a:off x="2166948" y="3657600"/>
            <a:ext cx="1143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 name="Text Box 46"/>
          <p:cNvSpPr txBox="1">
            <a:spLocks noChangeArrowheads="1"/>
          </p:cNvSpPr>
          <p:nvPr/>
        </p:nvSpPr>
        <p:spPr bwMode="auto">
          <a:xfrm>
            <a:off x="5062548" y="304800"/>
            <a:ext cx="12954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kumimoji="1" lang="en-US" b="1"/>
              <a:t>Solar Energy Principles</a:t>
            </a:r>
          </a:p>
        </p:txBody>
      </p:sp>
    </p:spTree>
    <p:extLst>
      <p:ext uri="{BB962C8B-B14F-4D97-AF65-F5344CB8AC3E}">
        <p14:creationId xmlns:p14="http://schemas.microsoft.com/office/powerpoint/2010/main" val="3584396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and Disadvantages</a:t>
            </a:r>
          </a:p>
        </p:txBody>
      </p:sp>
      <p:sp>
        <p:nvSpPr>
          <p:cNvPr id="3" name="Content Placeholder 2"/>
          <p:cNvSpPr>
            <a:spLocks noGrp="1"/>
          </p:cNvSpPr>
          <p:nvPr>
            <p:ph idx="1"/>
          </p:nvPr>
        </p:nvSpPr>
        <p:spPr/>
        <p:txBody>
          <a:bodyPr>
            <a:noAutofit/>
          </a:bodyPr>
          <a:lstStyle/>
          <a:p>
            <a:pPr>
              <a:lnSpc>
                <a:spcPct val="80000"/>
              </a:lnSpc>
            </a:pPr>
            <a:r>
              <a:rPr lang="en-US" sz="2400" dirty="0"/>
              <a:t>Advantages</a:t>
            </a:r>
          </a:p>
          <a:p>
            <a:pPr lvl="2">
              <a:lnSpc>
                <a:spcPct val="80000"/>
              </a:lnSpc>
            </a:pPr>
            <a:r>
              <a:rPr lang="en-US" sz="2400" dirty="0"/>
              <a:t>All chemical and radioactive polluting byproducts of the thermonuclear reactions remain behind on the sun, while only pure radiant energy reaches the Earth.</a:t>
            </a:r>
          </a:p>
          <a:p>
            <a:pPr lvl="2">
              <a:lnSpc>
                <a:spcPct val="80000"/>
              </a:lnSpc>
            </a:pPr>
            <a:r>
              <a:rPr lang="en-US" sz="2400" dirty="0"/>
              <a:t>Energy reaching the earth is incredible.  By one calculation, 30 days of sunshine striking the Earth have the energy equivalent of the total of all the planet’s fossil fuels, both used and unused!</a:t>
            </a:r>
          </a:p>
          <a:p>
            <a:pPr>
              <a:lnSpc>
                <a:spcPct val="80000"/>
              </a:lnSpc>
            </a:pPr>
            <a:r>
              <a:rPr lang="en-US" sz="2400" dirty="0"/>
              <a:t>Disadvantages</a:t>
            </a:r>
          </a:p>
          <a:p>
            <a:pPr lvl="2">
              <a:lnSpc>
                <a:spcPct val="80000"/>
              </a:lnSpc>
            </a:pPr>
            <a:r>
              <a:rPr lang="en-US" sz="2400" dirty="0"/>
              <a:t>Sun does not shine consistently.</a:t>
            </a:r>
          </a:p>
          <a:p>
            <a:pPr lvl="2">
              <a:lnSpc>
                <a:spcPct val="80000"/>
              </a:lnSpc>
            </a:pPr>
            <a:r>
              <a:rPr lang="en-US" sz="2400" dirty="0">
                <a:highlight>
                  <a:srgbClr val="FFFF00"/>
                </a:highlight>
              </a:rPr>
              <a:t>Solar energy is a diffuse source</a:t>
            </a:r>
            <a:r>
              <a:rPr lang="en-US" sz="2400" dirty="0"/>
              <a:t>.  To harness it, we must concentrate it into an amount and form that we can use, such as heat and electricity. </a:t>
            </a:r>
          </a:p>
          <a:p>
            <a:pPr lvl="2">
              <a:lnSpc>
                <a:spcPct val="80000"/>
              </a:lnSpc>
            </a:pPr>
            <a:r>
              <a:rPr lang="en-US" sz="2400" dirty="0"/>
              <a:t>Addressed by approaching the problem through:     </a:t>
            </a:r>
          </a:p>
          <a:p>
            <a:pPr lvl="2">
              <a:lnSpc>
                <a:spcPct val="80000"/>
              </a:lnSpc>
              <a:buFont typeface="Wingdings" panose="05000000000000000000" pitchFamily="2" charset="2"/>
              <a:buNone/>
            </a:pPr>
            <a:r>
              <a:rPr lang="en-US" sz="2400" dirty="0"/>
              <a:t>     1) collection, 2) conversion, 3) storage</a:t>
            </a:r>
          </a:p>
          <a:p>
            <a:endParaRPr lang="en-US" sz="2400" dirty="0"/>
          </a:p>
        </p:txBody>
      </p:sp>
    </p:spTree>
    <p:extLst>
      <p:ext uri="{BB962C8B-B14F-4D97-AF65-F5344CB8AC3E}">
        <p14:creationId xmlns:p14="http://schemas.microsoft.com/office/powerpoint/2010/main" val="3676034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Solar Energy and Applications</a:t>
            </a:r>
          </a:p>
        </p:txBody>
      </p:sp>
      <p:sp>
        <p:nvSpPr>
          <p:cNvPr id="3" name="Content Placeholder 2"/>
          <p:cNvSpPr>
            <a:spLocks noGrp="1"/>
          </p:cNvSpPr>
          <p:nvPr>
            <p:ph idx="1"/>
          </p:nvPr>
        </p:nvSpPr>
        <p:spPr>
          <a:xfrm>
            <a:off x="838200" y="1825625"/>
            <a:ext cx="10515600" cy="4351338"/>
          </a:xfrm>
        </p:spPr>
        <p:txBody>
          <a:bodyPr/>
          <a:lstStyle/>
          <a:p>
            <a:r>
              <a:rPr lang="en-US" dirty="0"/>
              <a:t>Solar radiation is potential energy source for power generation through use of solar collector and photovoltaic cells.</a:t>
            </a:r>
          </a:p>
          <a:p>
            <a:r>
              <a:rPr lang="en-US" dirty="0">
                <a:highlight>
                  <a:srgbClr val="FFFF00"/>
                </a:highlight>
              </a:rPr>
              <a:t>Solar energy can be used as thermal energy source for solar heating, Air-conditioning and cooling systems.</a:t>
            </a:r>
          </a:p>
          <a:p>
            <a:r>
              <a:rPr lang="en-US" dirty="0"/>
              <a:t>Solar radiation has important effects on both the heat gain and heat loss of a building.  </a:t>
            </a:r>
          </a:p>
          <a:p>
            <a:endParaRPr lang="en-US" dirty="0"/>
          </a:p>
          <a:p>
            <a:endParaRPr lang="en-US" dirty="0"/>
          </a:p>
        </p:txBody>
      </p:sp>
    </p:spTree>
    <p:extLst>
      <p:ext uri="{BB962C8B-B14F-4D97-AF65-F5344CB8AC3E}">
        <p14:creationId xmlns:p14="http://schemas.microsoft.com/office/powerpoint/2010/main" val="2528196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Solar Constant </a:t>
            </a:r>
          </a:p>
        </p:txBody>
      </p:sp>
      <p:sp>
        <p:nvSpPr>
          <p:cNvPr id="3" name="Content Placeholder 2"/>
          <p:cNvSpPr>
            <a:spLocks noGrp="1"/>
          </p:cNvSpPr>
          <p:nvPr>
            <p:ph idx="1"/>
          </p:nvPr>
        </p:nvSpPr>
        <p:spPr/>
        <p:txBody>
          <a:bodyPr/>
          <a:lstStyle/>
          <a:p>
            <a:r>
              <a:rPr lang="en-US" dirty="0"/>
              <a:t> Solar Constant = Solar radiation intensity upon a surface normal to sun ray and at outer atmosphere (when the earth is at its mean distance from the sun).</a:t>
            </a:r>
          </a:p>
          <a:p>
            <a:r>
              <a:rPr lang="en-US" dirty="0"/>
              <a:t>The rate of which solar energy arrives at the top of the atmosphere is called solar constant.</a:t>
            </a:r>
          </a:p>
          <a:p>
            <a:endParaRPr lang="en-US" dirty="0"/>
          </a:p>
        </p:txBody>
      </p:sp>
      <p:pic>
        <p:nvPicPr>
          <p:cNvPr id="4" name="Picture 5"/>
          <p:cNvPicPr>
            <a:picLocks noChangeAspect="1" noChangeArrowheads="1"/>
          </p:cNvPicPr>
          <p:nvPr/>
        </p:nvPicPr>
        <p:blipFill>
          <a:blip r:embed="rId2" cstate="print"/>
          <a:srcRect/>
          <a:stretch>
            <a:fillRect/>
          </a:stretch>
        </p:blipFill>
        <p:spPr bwMode="auto">
          <a:xfrm>
            <a:off x="4481512" y="774883"/>
            <a:ext cx="533400" cy="5060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5" name="Object 4"/>
          <p:cNvGraphicFramePr>
            <a:graphicFrameLocks noChangeAspect="1"/>
          </p:cNvGraphicFramePr>
          <p:nvPr>
            <p:extLst>
              <p:ext uri="{D42A27DB-BD31-4B8C-83A1-F6EECF244321}">
                <p14:modId xmlns:p14="http://schemas.microsoft.com/office/powerpoint/2010/main" val="3508505773"/>
              </p:ext>
            </p:extLst>
          </p:nvPr>
        </p:nvGraphicFramePr>
        <p:xfrm>
          <a:off x="2786063" y="4533900"/>
          <a:ext cx="5297487" cy="1778000"/>
        </p:xfrm>
        <a:graphic>
          <a:graphicData uri="http://schemas.openxmlformats.org/presentationml/2006/ole">
            <mc:AlternateContent xmlns:mc="http://schemas.openxmlformats.org/markup-compatibility/2006">
              <mc:Choice xmlns:v="urn:schemas-microsoft-com:vml" Requires="v">
                <p:oleObj name="Equation" r:id="rId3" imgW="2108160" imgH="711000" progId="Equation.3">
                  <p:embed/>
                </p:oleObj>
              </mc:Choice>
              <mc:Fallback>
                <p:oleObj name="Equation" r:id="rId3" imgW="2108160" imgH="711000" progId="Equation.3">
                  <p:embed/>
                  <p:pic>
                    <p:nvPicPr>
                      <p:cNvPr id="0" name=""/>
                      <p:cNvPicPr>
                        <a:picLocks noChangeAspect="1" noChangeArrowheads="1"/>
                      </p:cNvPicPr>
                      <p:nvPr/>
                    </p:nvPicPr>
                    <p:blipFill>
                      <a:blip r:embed="rId4"/>
                      <a:srcRect/>
                      <a:stretch>
                        <a:fillRect/>
                      </a:stretch>
                    </p:blipFill>
                    <p:spPr bwMode="auto">
                      <a:xfrm>
                        <a:off x="2786063" y="4533900"/>
                        <a:ext cx="5297487" cy="17780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193346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Solar Radiation Types:</a:t>
            </a:r>
          </a:p>
        </p:txBody>
      </p:sp>
      <p:sp>
        <p:nvSpPr>
          <p:cNvPr id="4" name="Straight Connector 3"/>
          <p:cNvSpPr/>
          <p:nvPr/>
        </p:nvSpPr>
        <p:spPr>
          <a:xfrm>
            <a:off x="5948384" y="3259571"/>
            <a:ext cx="1623780" cy="772772"/>
          </a:xfrm>
          <a:custGeom>
            <a:avLst/>
            <a:gdLst/>
            <a:ahLst/>
            <a:cxnLst/>
            <a:rect l="0" t="0" r="0" b="0"/>
            <a:pathLst>
              <a:path>
                <a:moveTo>
                  <a:pt x="0" y="0"/>
                </a:moveTo>
                <a:lnTo>
                  <a:pt x="0" y="526621"/>
                </a:lnTo>
                <a:lnTo>
                  <a:pt x="1623780" y="526621"/>
                </a:lnTo>
                <a:lnTo>
                  <a:pt x="1623780" y="77277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 name="Straight Connector 4"/>
          <p:cNvSpPr/>
          <p:nvPr/>
        </p:nvSpPr>
        <p:spPr>
          <a:xfrm>
            <a:off x="4324603" y="3259571"/>
            <a:ext cx="1623780" cy="772772"/>
          </a:xfrm>
          <a:custGeom>
            <a:avLst/>
            <a:gdLst/>
            <a:ahLst/>
            <a:cxnLst/>
            <a:rect l="0" t="0" r="0" b="0"/>
            <a:pathLst>
              <a:path>
                <a:moveTo>
                  <a:pt x="1623780" y="0"/>
                </a:moveTo>
                <a:lnTo>
                  <a:pt x="1623780" y="526621"/>
                </a:lnTo>
                <a:lnTo>
                  <a:pt x="0" y="526621"/>
                </a:lnTo>
                <a:lnTo>
                  <a:pt x="0" y="77277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 name="Rounded Rectangle 5"/>
          <p:cNvSpPr/>
          <p:nvPr/>
        </p:nvSpPr>
        <p:spPr>
          <a:xfrm>
            <a:off x="4619836" y="1572315"/>
            <a:ext cx="2657095" cy="168725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7" name="Group 6"/>
          <p:cNvGrpSpPr/>
          <p:nvPr/>
        </p:nvGrpSpPr>
        <p:grpSpPr>
          <a:xfrm>
            <a:off x="4915069" y="1852786"/>
            <a:ext cx="3028781" cy="1687255"/>
            <a:chOff x="2426687" y="281171"/>
            <a:chExt cx="2657095" cy="1687255"/>
          </a:xfrm>
        </p:grpSpPr>
        <p:sp>
          <p:nvSpPr>
            <p:cNvPr id="16" name="Rounded Rectangle 15"/>
            <p:cNvSpPr/>
            <p:nvPr/>
          </p:nvSpPr>
          <p:spPr>
            <a:xfrm>
              <a:off x="2426687" y="281171"/>
              <a:ext cx="2657095" cy="1687255"/>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Rounded Rectangle 7"/>
            <p:cNvSpPr/>
            <p:nvPr/>
          </p:nvSpPr>
          <p:spPr>
            <a:xfrm>
              <a:off x="2476105" y="330589"/>
              <a:ext cx="2558259" cy="158841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US" sz="4600" kern="1200" dirty="0"/>
                <a:t>Solar Radiation</a:t>
              </a:r>
              <a:endParaRPr lang="en-IN" sz="4600" kern="1200" dirty="0"/>
            </a:p>
          </p:txBody>
        </p:sp>
      </p:grpSp>
      <p:sp>
        <p:nvSpPr>
          <p:cNvPr id="8" name="Rounded Rectangle 7"/>
          <p:cNvSpPr/>
          <p:nvPr/>
        </p:nvSpPr>
        <p:spPr>
          <a:xfrm>
            <a:off x="2996055" y="4032343"/>
            <a:ext cx="2657095" cy="168725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9" name="Group 8"/>
          <p:cNvGrpSpPr/>
          <p:nvPr/>
        </p:nvGrpSpPr>
        <p:grpSpPr>
          <a:xfrm>
            <a:off x="3241870" y="4312814"/>
            <a:ext cx="2706513" cy="1687255"/>
            <a:chOff x="753488" y="2741199"/>
            <a:chExt cx="2706513" cy="1687255"/>
          </a:xfrm>
        </p:grpSpPr>
        <p:sp>
          <p:nvSpPr>
            <p:cNvPr id="14" name="Rounded Rectangle 13"/>
            <p:cNvSpPr/>
            <p:nvPr/>
          </p:nvSpPr>
          <p:spPr>
            <a:xfrm>
              <a:off x="802906" y="2741199"/>
              <a:ext cx="2657095" cy="1687255"/>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Rounded Rectangle 10"/>
            <p:cNvSpPr/>
            <p:nvPr/>
          </p:nvSpPr>
          <p:spPr>
            <a:xfrm>
              <a:off x="753488" y="2790617"/>
              <a:ext cx="2657095" cy="158841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US" sz="4600" kern="1200" dirty="0"/>
                <a:t>Beam Radiation</a:t>
              </a:r>
              <a:endParaRPr lang="en-IN" sz="4600" kern="1200" dirty="0"/>
            </a:p>
          </p:txBody>
        </p:sp>
      </p:grpSp>
      <p:sp>
        <p:nvSpPr>
          <p:cNvPr id="10" name="Rounded Rectangle 9"/>
          <p:cNvSpPr/>
          <p:nvPr/>
        </p:nvSpPr>
        <p:spPr>
          <a:xfrm>
            <a:off x="6243617" y="4032343"/>
            <a:ext cx="2657095" cy="168725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1" name="Group 10"/>
          <p:cNvGrpSpPr/>
          <p:nvPr/>
        </p:nvGrpSpPr>
        <p:grpSpPr>
          <a:xfrm>
            <a:off x="6538850" y="4312814"/>
            <a:ext cx="2762313" cy="1687255"/>
            <a:chOff x="4050468" y="2741199"/>
            <a:chExt cx="2762313" cy="1687255"/>
          </a:xfrm>
        </p:grpSpPr>
        <p:sp>
          <p:nvSpPr>
            <p:cNvPr id="12" name="Rounded Rectangle 11"/>
            <p:cNvSpPr/>
            <p:nvPr/>
          </p:nvSpPr>
          <p:spPr>
            <a:xfrm>
              <a:off x="4050468" y="2741199"/>
              <a:ext cx="2657095" cy="1687255"/>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Rounded Rectangle 13"/>
            <p:cNvSpPr/>
            <p:nvPr/>
          </p:nvSpPr>
          <p:spPr>
            <a:xfrm>
              <a:off x="4099886" y="2790617"/>
              <a:ext cx="2712895" cy="158841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US" sz="4600" kern="1200" dirty="0"/>
                <a:t>Diffuse Radiation</a:t>
              </a:r>
              <a:endParaRPr lang="en-IN" sz="4600" kern="1200" dirty="0"/>
            </a:p>
          </p:txBody>
        </p:sp>
      </p:grpSp>
    </p:spTree>
    <p:extLst>
      <p:ext uri="{BB962C8B-B14F-4D97-AF65-F5344CB8AC3E}">
        <p14:creationId xmlns:p14="http://schemas.microsoft.com/office/powerpoint/2010/main" val="959607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Radiation at Earth’s Surface:</a:t>
            </a:r>
          </a:p>
        </p:txBody>
      </p:sp>
      <p:pic>
        <p:nvPicPr>
          <p:cNvPr id="4" name="Picture 2"/>
          <p:cNvPicPr>
            <a:picLocks noGrp="1" noChangeAspect="1" noChangeArrowheads="1"/>
          </p:cNvPicPr>
          <p:nvPr>
            <p:ph sz="quarter" idx="1"/>
          </p:nvPr>
        </p:nvPicPr>
        <p:blipFill>
          <a:blip r:embed="rId2"/>
          <a:srcRect/>
          <a:stretch>
            <a:fillRect/>
          </a:stretch>
        </p:blipFill>
        <p:spPr bwMode="auto">
          <a:xfrm>
            <a:off x="2471721" y="1690688"/>
            <a:ext cx="6958029" cy="5211700"/>
          </a:xfrm>
          <a:prstGeom prst="rect">
            <a:avLst/>
          </a:prstGeom>
          <a:noFill/>
          <a:ln w="9525">
            <a:noFill/>
            <a:miter lim="800000"/>
            <a:headEnd/>
            <a:tailEnd/>
          </a:ln>
          <a:effectLst/>
        </p:spPr>
      </p:pic>
    </p:spTree>
    <p:extLst>
      <p:ext uri="{BB962C8B-B14F-4D97-AF65-F5344CB8AC3E}">
        <p14:creationId xmlns:p14="http://schemas.microsoft.com/office/powerpoint/2010/main" val="3467105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Attenuation of Beam Radiation</a:t>
            </a:r>
          </a:p>
        </p:txBody>
      </p:sp>
      <p:sp>
        <p:nvSpPr>
          <p:cNvPr id="3" name="Content Placeholder 2"/>
          <p:cNvSpPr>
            <a:spLocks noGrp="1"/>
          </p:cNvSpPr>
          <p:nvPr>
            <p:ph idx="1"/>
          </p:nvPr>
        </p:nvSpPr>
        <p:spPr>
          <a:xfrm>
            <a:off x="838200" y="1428750"/>
            <a:ext cx="11049000" cy="5429250"/>
          </a:xfrm>
        </p:spPr>
        <p:txBody>
          <a:bodyPr/>
          <a:lstStyle/>
          <a:p>
            <a:pPr marL="0" indent="0">
              <a:buNone/>
            </a:pPr>
            <a:r>
              <a:rPr lang="en-US" dirty="0"/>
              <a:t>Attenuation - gradual loss in intensity </a:t>
            </a:r>
          </a:p>
          <a:p>
            <a:pPr marL="0" indent="0">
              <a:buNone/>
            </a:pPr>
            <a:r>
              <a:rPr lang="en-US" dirty="0">
                <a:solidFill>
                  <a:schemeClr val="accent2">
                    <a:lumMod val="40000"/>
                    <a:lumOff val="60000"/>
                  </a:schemeClr>
                </a:solidFill>
              </a:rPr>
              <a:t>Absorption</a:t>
            </a:r>
            <a:r>
              <a:rPr lang="en-US" dirty="0">
                <a:solidFill>
                  <a:srgbClr val="FFFF00"/>
                </a:solidFill>
              </a:rPr>
              <a:t>: </a:t>
            </a:r>
          </a:p>
          <a:p>
            <a:pPr>
              <a:buFont typeface="Wingdings" panose="05000000000000000000" pitchFamily="2" charset="2"/>
              <a:buChar char="Ø"/>
            </a:pPr>
            <a:r>
              <a:rPr lang="en-US" dirty="0"/>
              <a:t>Short wave ultraviolet rays absorbed by ozone</a:t>
            </a:r>
          </a:p>
          <a:p>
            <a:pPr>
              <a:buFont typeface="Wingdings" panose="05000000000000000000" pitchFamily="2" charset="2"/>
              <a:buChar char="Ø"/>
            </a:pPr>
            <a:r>
              <a:rPr lang="en-US" dirty="0"/>
              <a:t>Long wave infrared waves are absorbed by CO</a:t>
            </a:r>
            <a:r>
              <a:rPr lang="en-US" baseline="-25000" dirty="0"/>
              <a:t>2</a:t>
            </a:r>
            <a:r>
              <a:rPr lang="en-US" dirty="0"/>
              <a:t> and moisture</a:t>
            </a:r>
          </a:p>
          <a:p>
            <a:pPr>
              <a:buFont typeface="Wingdings" panose="05000000000000000000" pitchFamily="2" charset="2"/>
              <a:buChar char="Ø"/>
            </a:pPr>
            <a:r>
              <a:rPr lang="en-US" dirty="0"/>
              <a:t>Due to this bandwidth narrowing of solar radiation.</a:t>
            </a:r>
          </a:p>
          <a:p>
            <a:pPr>
              <a:buFont typeface="Wingdings" panose="05000000000000000000" pitchFamily="2" charset="2"/>
              <a:buChar char="Ø"/>
            </a:pPr>
            <a:r>
              <a:rPr lang="en-US" dirty="0"/>
              <a:t>Range of solar energy is in the range of 0.29</a:t>
            </a:r>
            <a:r>
              <a:rPr lang="el-GR" dirty="0"/>
              <a:t> μ</a:t>
            </a:r>
            <a:r>
              <a:rPr lang="en-US" dirty="0"/>
              <a:t> to 2.5 </a:t>
            </a:r>
            <a:r>
              <a:rPr lang="el-GR" dirty="0"/>
              <a:t>μ</a:t>
            </a:r>
            <a:r>
              <a:rPr lang="en-US" dirty="0"/>
              <a:t> which received by earth</a:t>
            </a:r>
          </a:p>
          <a:p>
            <a:pPr marL="0" indent="0">
              <a:buNone/>
            </a:pPr>
            <a:r>
              <a:rPr lang="en-US" dirty="0">
                <a:solidFill>
                  <a:schemeClr val="accent2">
                    <a:lumMod val="40000"/>
                    <a:lumOff val="60000"/>
                  </a:schemeClr>
                </a:solidFill>
              </a:rPr>
              <a:t>Scattering:</a:t>
            </a:r>
          </a:p>
          <a:p>
            <a:pPr>
              <a:buFont typeface="Wingdings" panose="05000000000000000000" pitchFamily="2" charset="2"/>
              <a:buChar char="Ø"/>
            </a:pPr>
            <a:r>
              <a:rPr lang="en-US" dirty="0"/>
              <a:t>Scatter a portion of the radiation occurs when solar radiation passes through earth atmosphere due to water vapor and dust. It is called diffuse radiation.</a:t>
            </a:r>
          </a:p>
        </p:txBody>
      </p:sp>
    </p:spTree>
    <p:extLst>
      <p:ext uri="{BB962C8B-B14F-4D97-AF65-F5344CB8AC3E}">
        <p14:creationId xmlns:p14="http://schemas.microsoft.com/office/powerpoint/2010/main" val="553796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34700" cy="5835650"/>
          </a:xfrm>
        </p:spPr>
        <p:txBody>
          <a:bodyPr>
            <a:normAutofit fontScale="90000"/>
          </a:bodyPr>
          <a:lstStyle/>
          <a:p>
            <a:r>
              <a:rPr lang="en-US" dirty="0">
                <a:solidFill>
                  <a:srgbClr val="FF0000"/>
                </a:solidFill>
              </a:rPr>
              <a:t>Sun at Zenith </a:t>
            </a:r>
            <a:r>
              <a:rPr lang="en-US" dirty="0"/>
              <a:t>: Position of the sun directly over head</a:t>
            </a:r>
            <a:br>
              <a:rPr lang="en-US" dirty="0"/>
            </a:br>
            <a:br>
              <a:rPr lang="en-US" dirty="0"/>
            </a:br>
            <a:r>
              <a:rPr lang="en-US" dirty="0">
                <a:solidFill>
                  <a:srgbClr val="FF0000"/>
                </a:solidFill>
              </a:rPr>
              <a:t>Air mass (m) </a:t>
            </a:r>
            <a:r>
              <a:rPr lang="en-US" dirty="0"/>
              <a:t>: It is the path length of radiation through the atmosphere, considering the vertical path at sea level as unity. </a:t>
            </a:r>
            <a:br>
              <a:rPr lang="en-US" dirty="0"/>
            </a:br>
            <a:r>
              <a:rPr lang="en-US" dirty="0"/>
              <a:t>At sea level m=1, when sun is at zenith</a:t>
            </a:r>
            <a:br>
              <a:rPr lang="en-US" dirty="0"/>
            </a:br>
            <a:r>
              <a:rPr lang="en-US" dirty="0"/>
              <a:t>m=2 when zenith angle is 60°</a:t>
            </a:r>
            <a:br>
              <a:rPr lang="en-US" dirty="0"/>
            </a:br>
            <a:r>
              <a:rPr lang="en-US" dirty="0"/>
              <a:t>m=</a:t>
            </a:r>
            <a:r>
              <a:rPr lang="en-US" dirty="0" err="1"/>
              <a:t>secƟ</a:t>
            </a:r>
            <a:r>
              <a:rPr lang="en-US" sz="2200" dirty="0" err="1"/>
              <a:t>z</a:t>
            </a:r>
            <a:r>
              <a:rPr lang="en-US" sz="4000" dirty="0"/>
              <a:t>, when m&gt;3</a:t>
            </a:r>
            <a:br>
              <a:rPr lang="en-US" sz="4000" dirty="0"/>
            </a:br>
            <a:r>
              <a:rPr lang="en-US" sz="4000" dirty="0"/>
              <a:t>where, </a:t>
            </a:r>
            <a:r>
              <a:rPr lang="en-US" sz="4000" dirty="0" err="1"/>
              <a:t>Ɵ</a:t>
            </a:r>
            <a:r>
              <a:rPr lang="en-US" sz="2400" dirty="0" err="1"/>
              <a:t>z</a:t>
            </a:r>
            <a:r>
              <a:rPr lang="en-US" sz="2400" dirty="0"/>
              <a:t> </a:t>
            </a:r>
            <a:r>
              <a:rPr lang="en-US" sz="4000" dirty="0"/>
              <a:t>is Angle subtended by the zenith</a:t>
            </a:r>
            <a:br>
              <a:rPr lang="en-US" sz="4000" dirty="0"/>
            </a:br>
            <a:r>
              <a:rPr lang="en-US" sz="4000" dirty="0"/>
              <a:t>m=0, just above the earth’s atmosphere.</a:t>
            </a:r>
            <a:br>
              <a:rPr lang="en-US" dirty="0"/>
            </a:br>
            <a:endParaRPr lang="en-US" dirty="0"/>
          </a:p>
        </p:txBody>
      </p:sp>
    </p:spTree>
    <p:extLst>
      <p:ext uri="{BB962C8B-B14F-4D97-AF65-F5344CB8AC3E}">
        <p14:creationId xmlns:p14="http://schemas.microsoft.com/office/powerpoint/2010/main" val="2960254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199" y="277813"/>
            <a:ext cx="10880481"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b="1" dirty="0">
                <a:solidFill>
                  <a:srgbClr val="FF0000"/>
                </a:solidFill>
              </a:rPr>
              <a:t>Basic Earth-Sun Angles</a:t>
            </a:r>
            <a:endParaRPr lang="en-US" dirty="0">
              <a:solidFill>
                <a:srgbClr val="FF0000"/>
              </a:solidFill>
            </a:endParaRPr>
          </a:p>
        </p:txBody>
      </p:sp>
      <p:sp>
        <p:nvSpPr>
          <p:cNvPr id="5" name="Content Placeholder 2"/>
          <p:cNvSpPr txBox="1">
            <a:spLocks/>
          </p:cNvSpPr>
          <p:nvPr/>
        </p:nvSpPr>
        <p:spPr>
          <a:xfrm>
            <a:off x="381000" y="1295400"/>
            <a:ext cx="5540986" cy="4530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defRPr/>
            </a:pPr>
            <a:r>
              <a:rPr lang="en-US" b="1" u="sng">
                <a:solidFill>
                  <a:srgbClr val="FFC000"/>
                </a:solidFill>
              </a:rPr>
              <a:t>Sun’s Ray</a:t>
            </a:r>
            <a:endParaRPr lang="en-US">
              <a:solidFill>
                <a:srgbClr val="FFC000"/>
              </a:solidFill>
            </a:endParaRPr>
          </a:p>
          <a:p>
            <a:pPr>
              <a:buFont typeface="Wingdings" panose="05000000000000000000" pitchFamily="2" charset="2"/>
              <a:buNone/>
              <a:defRPr/>
            </a:pPr>
            <a:endParaRPr 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 y="1934297"/>
            <a:ext cx="6429375" cy="3076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4"/>
          <p:cNvSpPr txBox="1">
            <a:spLocks noChangeArrowheads="1"/>
          </p:cNvSpPr>
          <p:nvPr/>
        </p:nvSpPr>
        <p:spPr bwMode="auto">
          <a:xfrm>
            <a:off x="6648450" y="1286759"/>
            <a:ext cx="5238750"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000" b="1" u="sng" dirty="0">
                <a:solidFill>
                  <a:srgbClr val="FFC000"/>
                </a:solidFill>
              </a:rPr>
              <a:t>Time</a:t>
            </a:r>
            <a:endParaRPr lang="en-US" sz="2000" dirty="0">
              <a:solidFill>
                <a:srgbClr val="FFC000"/>
              </a:solidFill>
            </a:endParaRPr>
          </a:p>
          <a:p>
            <a:r>
              <a:rPr lang="en-US" sz="2000" dirty="0"/>
              <a:t>The earth is divided into 360</a:t>
            </a:r>
            <a:r>
              <a:rPr lang="en-US" sz="2000" baseline="30000" dirty="0"/>
              <a:t>o</a:t>
            </a:r>
            <a:r>
              <a:rPr lang="en-US" sz="2000" dirty="0"/>
              <a:t> of circular arc by longitudinal lines passing through poles. </a:t>
            </a:r>
          </a:p>
          <a:p>
            <a:endParaRPr lang="en-US" sz="2000" dirty="0"/>
          </a:p>
          <a:p>
            <a:r>
              <a:rPr lang="en-US" sz="2000" dirty="0"/>
              <a:t>The zero longitudinal line passes through Greenwich, England.</a:t>
            </a:r>
          </a:p>
          <a:p>
            <a:endParaRPr lang="en-US" sz="2000" dirty="0"/>
          </a:p>
          <a:p>
            <a:r>
              <a:rPr lang="en-US" sz="2000" dirty="0"/>
              <a:t>Since the earth takes 24 hours to complete rotation, 1 hour = 15</a:t>
            </a:r>
            <a:r>
              <a:rPr lang="en-US" sz="2000" baseline="30000" dirty="0"/>
              <a:t>o</a:t>
            </a:r>
            <a:r>
              <a:rPr lang="en-US" sz="2000" dirty="0"/>
              <a:t> of longitude</a:t>
            </a:r>
          </a:p>
          <a:p>
            <a:endParaRPr lang="en-US" sz="2000" dirty="0"/>
          </a:p>
          <a:p>
            <a:r>
              <a:rPr lang="en-US" dirty="0"/>
              <a:t>    </a:t>
            </a:r>
          </a:p>
          <a:p>
            <a:endParaRPr lang="en-US" dirty="0"/>
          </a:p>
        </p:txBody>
      </p:sp>
      <p:sp>
        <p:nvSpPr>
          <p:cNvPr id="8" name="TextBox 5"/>
          <p:cNvSpPr txBox="1">
            <a:spLocks noChangeArrowheads="1"/>
          </p:cNvSpPr>
          <p:nvPr/>
        </p:nvSpPr>
        <p:spPr bwMode="auto">
          <a:xfrm>
            <a:off x="533399" y="5562600"/>
            <a:ext cx="533949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9" name="TextBox 7"/>
          <p:cNvSpPr txBox="1">
            <a:spLocks noChangeArrowheads="1"/>
          </p:cNvSpPr>
          <p:nvPr/>
        </p:nvSpPr>
        <p:spPr bwMode="auto">
          <a:xfrm>
            <a:off x="6648450" y="4813003"/>
            <a:ext cx="503726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000" b="1" dirty="0">
                <a:solidFill>
                  <a:srgbClr val="FFC000"/>
                </a:solidFill>
              </a:rPr>
              <a:t>What it means?</a:t>
            </a:r>
            <a:endParaRPr lang="en-US" sz="2000" dirty="0">
              <a:solidFill>
                <a:srgbClr val="FFC000"/>
              </a:solidFill>
            </a:endParaRPr>
          </a:p>
          <a:p>
            <a:r>
              <a:rPr lang="en-US" dirty="0"/>
              <a:t> </a:t>
            </a:r>
          </a:p>
          <a:p>
            <a:r>
              <a:rPr lang="en-US" sz="2000" dirty="0"/>
              <a:t>A point on earth surface exactly 15</a:t>
            </a:r>
            <a:r>
              <a:rPr lang="en-US" sz="2000" baseline="30000" dirty="0"/>
              <a:t>o</a:t>
            </a:r>
            <a:r>
              <a:rPr lang="en-US" sz="2000" dirty="0"/>
              <a:t> west of another point will see the sun in exactly the same position after one hour.</a:t>
            </a:r>
          </a:p>
        </p:txBody>
      </p:sp>
      <p:sp>
        <p:nvSpPr>
          <p:cNvPr id="10" name="TextBox 8"/>
          <p:cNvSpPr txBox="1">
            <a:spLocks noChangeArrowheads="1"/>
          </p:cNvSpPr>
          <p:nvPr/>
        </p:nvSpPr>
        <p:spPr bwMode="auto">
          <a:xfrm>
            <a:off x="78765" y="5010855"/>
            <a:ext cx="5843221"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000" dirty="0"/>
              <a:t>The position of </a:t>
            </a:r>
            <a:r>
              <a:rPr lang="en-US" sz="2000" b="1" dirty="0">
                <a:solidFill>
                  <a:srgbClr val="FFC000"/>
                </a:solidFill>
              </a:rPr>
              <a:t>a point P on earth's surface </a:t>
            </a:r>
            <a:r>
              <a:rPr lang="en-US" sz="2000" dirty="0"/>
              <a:t>with respect to sun's ray Is known at any instant if following angles are known:</a:t>
            </a:r>
          </a:p>
          <a:p>
            <a:r>
              <a:rPr lang="en-US" sz="2000" dirty="0"/>
              <a:t>     Latitude (l), Hour angle (</a:t>
            </a:r>
            <a:r>
              <a:rPr lang="en-US" sz="2000" b="1" dirty="0"/>
              <a:t>h)</a:t>
            </a:r>
            <a:r>
              <a:rPr lang="en-US" sz="2000" dirty="0"/>
              <a:t> </a:t>
            </a:r>
          </a:p>
          <a:p>
            <a:r>
              <a:rPr lang="en-US" sz="2000" dirty="0"/>
              <a:t>     and Sun’s declination angle (</a:t>
            </a:r>
            <a:r>
              <a:rPr lang="en-US" sz="2000" b="1" dirty="0"/>
              <a:t>d)</a:t>
            </a:r>
            <a:r>
              <a:rPr lang="en-US" sz="2000" dirty="0"/>
              <a:t> .</a:t>
            </a:r>
          </a:p>
          <a:p>
            <a:endParaRPr lang="en-US" dirty="0"/>
          </a:p>
        </p:txBody>
      </p:sp>
    </p:spTree>
    <p:extLst>
      <p:ext uri="{BB962C8B-B14F-4D97-AF65-F5344CB8AC3E}">
        <p14:creationId xmlns:p14="http://schemas.microsoft.com/office/powerpoint/2010/main" val="3691165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7813"/>
            <a:ext cx="11203478"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b="1" dirty="0">
                <a:solidFill>
                  <a:srgbClr val="FF0000"/>
                </a:solidFill>
              </a:rPr>
              <a:t>Solar and Wall Angles</a:t>
            </a:r>
            <a:endParaRPr lang="en-US" dirty="0">
              <a:solidFill>
                <a:srgbClr val="FF0000"/>
              </a:solidFill>
            </a:endParaRPr>
          </a:p>
        </p:txBody>
      </p:sp>
      <p:sp>
        <p:nvSpPr>
          <p:cNvPr id="5" name="Content Placeholder 2"/>
          <p:cNvSpPr txBox="1">
            <a:spLocks/>
          </p:cNvSpPr>
          <p:nvPr/>
        </p:nvSpPr>
        <p:spPr>
          <a:xfrm>
            <a:off x="381001" y="1089026"/>
            <a:ext cx="5233988" cy="55975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defRPr/>
            </a:pPr>
            <a:r>
              <a:rPr lang="en-US" sz="2400" dirty="0"/>
              <a:t>Following solar and wall angles are needed</a:t>
            </a:r>
          </a:p>
          <a:p>
            <a:pPr>
              <a:buFont typeface="Wingdings" panose="05000000000000000000" pitchFamily="2" charset="2"/>
              <a:buNone/>
              <a:defRPr/>
            </a:pPr>
            <a:r>
              <a:rPr lang="en-US" sz="2400" dirty="0"/>
              <a:t>for solar radiation calculation:</a:t>
            </a:r>
          </a:p>
          <a:p>
            <a:r>
              <a:rPr lang="en-US" sz="2400" dirty="0"/>
              <a:t>Latitude angle, </a:t>
            </a:r>
            <a:r>
              <a:rPr lang="en-US" sz="2400" dirty="0" err="1"/>
              <a:t>Ø</a:t>
            </a:r>
            <a:r>
              <a:rPr lang="en-US" sz="1600" dirty="0" err="1"/>
              <a:t>l</a:t>
            </a:r>
            <a:endParaRPr lang="en-US" sz="1600" dirty="0"/>
          </a:p>
          <a:p>
            <a:r>
              <a:rPr lang="en-US" sz="2400" dirty="0"/>
              <a:t>Sun's Zenith angle , </a:t>
            </a:r>
            <a:r>
              <a:rPr lang="en-US" sz="2400" dirty="0" err="1"/>
              <a:t>Ɵz</a:t>
            </a:r>
            <a:r>
              <a:rPr lang="en-US" sz="2400" dirty="0"/>
              <a:t>                                     </a:t>
            </a:r>
          </a:p>
          <a:p>
            <a:r>
              <a:rPr lang="en-US" sz="2400" dirty="0"/>
              <a:t>Altitude angle, α                   </a:t>
            </a:r>
          </a:p>
          <a:p>
            <a:r>
              <a:rPr lang="en-US" sz="2400" dirty="0"/>
              <a:t>Solar Azimuth angle, </a:t>
            </a:r>
            <a:r>
              <a:rPr lang="en-US" sz="2400" dirty="0">
                <a:sym typeface="Symbol" panose="05050102010706020507" pitchFamily="18" charset="2"/>
              </a:rPr>
              <a:t></a:t>
            </a:r>
            <a:r>
              <a:rPr lang="en-US" sz="1000" dirty="0"/>
              <a:t>S</a:t>
            </a:r>
          </a:p>
          <a:p>
            <a:r>
              <a:rPr lang="en-US" sz="2400" dirty="0"/>
              <a:t>Surface Azimuth angle, </a:t>
            </a:r>
            <a:r>
              <a:rPr lang="en-US" sz="2400" dirty="0">
                <a:sym typeface="Symbol" panose="05050102010706020507" pitchFamily="18" charset="2"/>
              </a:rPr>
              <a:t></a:t>
            </a:r>
            <a:r>
              <a:rPr lang="en-US" sz="2400" dirty="0"/>
              <a:t>                                   </a:t>
            </a:r>
          </a:p>
          <a:p>
            <a:r>
              <a:rPr lang="en-US" sz="2400" dirty="0"/>
              <a:t>Sun’s incidence angle, θ</a:t>
            </a:r>
          </a:p>
          <a:p>
            <a:r>
              <a:rPr lang="en-US" sz="2400" dirty="0"/>
              <a:t>Slope, s</a:t>
            </a:r>
          </a:p>
          <a:p>
            <a:r>
              <a:rPr lang="en-US" sz="2400" dirty="0"/>
              <a:t>hour angle, </a:t>
            </a:r>
            <a:r>
              <a:rPr lang="en-US" sz="2400" dirty="0">
                <a:sym typeface="Symbol" panose="05050102010706020507" pitchFamily="18" charset="2"/>
              </a:rPr>
              <a:t></a:t>
            </a:r>
            <a:r>
              <a:rPr lang="en-US" sz="2400" dirty="0"/>
              <a:t>                                           </a:t>
            </a:r>
          </a:p>
          <a:p>
            <a:r>
              <a:rPr lang="en-US" sz="2400" dirty="0"/>
              <a:t>Declination angle, </a:t>
            </a:r>
            <a:r>
              <a:rPr lang="en-US" sz="2400" dirty="0">
                <a:sym typeface="Symbol" panose="05050102010706020507" pitchFamily="18" charset="2"/>
              </a:rPr>
              <a:t></a:t>
            </a:r>
            <a:endParaRPr lang="en-US" sz="2400" dirty="0"/>
          </a:p>
          <a:p>
            <a:pPr>
              <a:buFont typeface="Wingdings" panose="05000000000000000000" pitchFamily="2" charset="2"/>
              <a:buNone/>
              <a:defRPr/>
            </a:pPr>
            <a:endParaRPr lang="en-US" sz="2400" dirty="0"/>
          </a:p>
          <a:p>
            <a:pPr>
              <a:buFont typeface="Wingdings" panose="05000000000000000000" pitchFamily="2" charset="2"/>
              <a:buNone/>
              <a:defRPr/>
            </a:pPr>
            <a:endParaRPr lang="en-US" dirty="0"/>
          </a:p>
        </p:txBody>
      </p:sp>
      <p:pic>
        <p:nvPicPr>
          <p:cNvPr id="3" name="Picture 2"/>
          <p:cNvPicPr>
            <a:picLocks noChangeAspect="1"/>
          </p:cNvPicPr>
          <p:nvPr/>
        </p:nvPicPr>
        <p:blipFill>
          <a:blip r:embed="rId2"/>
          <a:stretch>
            <a:fillRect/>
          </a:stretch>
        </p:blipFill>
        <p:spPr>
          <a:xfrm>
            <a:off x="5324542" y="971550"/>
            <a:ext cx="6867458" cy="5086350"/>
          </a:xfrm>
          <a:prstGeom prst="rect">
            <a:avLst/>
          </a:prstGeom>
        </p:spPr>
      </p:pic>
    </p:spTree>
    <p:extLst>
      <p:ext uri="{BB962C8B-B14F-4D97-AF65-F5344CB8AC3E}">
        <p14:creationId xmlns:p14="http://schemas.microsoft.com/office/powerpoint/2010/main" val="1773953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097280" y="1342103"/>
            <a:ext cx="10058400" cy="4944397"/>
          </a:xfrm>
        </p:spPr>
        <p:txBody>
          <a:bodyPr>
            <a:normAutofit lnSpcReduction="10000"/>
          </a:bodyPr>
          <a:lstStyle/>
          <a:p>
            <a:pPr fontAlgn="base">
              <a:spcAft>
                <a:spcPct val="0"/>
              </a:spcAft>
              <a:buFont typeface="Arial" panose="020B0604020202020204" pitchFamily="34" charset="0"/>
              <a:buChar char="•"/>
            </a:pPr>
            <a:r>
              <a:rPr lang="en-US" sz="2400" b="1" dirty="0">
                <a:ea typeface="ＭＳ Ｐゴシック" panose="020B0600070205080204" pitchFamily="34" charset="-128"/>
              </a:rPr>
              <a:t>Radiation: </a:t>
            </a:r>
            <a:r>
              <a:rPr lang="en-US" sz="2400" dirty="0">
                <a:ea typeface="ＭＳ Ｐゴシック" panose="020B0600070205080204" pitchFamily="34" charset="-128"/>
              </a:rPr>
              <a:t>Energy transmitted as electromagnetic waves</a:t>
            </a:r>
          </a:p>
          <a:p>
            <a:pPr fontAlgn="base">
              <a:spcAft>
                <a:spcPct val="0"/>
              </a:spcAft>
              <a:buFont typeface="Arial" panose="020B0604020202020204" pitchFamily="34" charset="0"/>
              <a:buChar char="•"/>
            </a:pPr>
            <a:r>
              <a:rPr lang="en-US" sz="2400" dirty="0">
                <a:ea typeface="ＭＳ Ｐゴシック" panose="020B0600070205080204" pitchFamily="34" charset="-128"/>
              </a:rPr>
              <a:t>We experience solar energy as light and heat, and the simplest way for humans to capture and utilize this energy is through passive solar technologies</a:t>
            </a:r>
          </a:p>
          <a:p>
            <a:pPr lvl="1">
              <a:buFont typeface="Lucida Grande" pitchFamily="-105" charset="0"/>
              <a:buChar char="»"/>
            </a:pPr>
            <a:r>
              <a:rPr lang="en-US" sz="2400" dirty="0">
                <a:ea typeface="ＭＳ Ｐゴシック" panose="020B0600070205080204" pitchFamily="34" charset="-128"/>
              </a:rPr>
              <a:t>Solar cooking</a:t>
            </a:r>
          </a:p>
          <a:p>
            <a:pPr lvl="1">
              <a:buFont typeface="Lucida Grande" pitchFamily="-105" charset="0"/>
              <a:buChar char="»"/>
            </a:pPr>
            <a:r>
              <a:rPr lang="en-US" sz="2400" dirty="0">
                <a:ea typeface="ＭＳ Ｐゴシック" panose="020B0600070205080204" pitchFamily="34" charset="-128"/>
              </a:rPr>
              <a:t>Building design</a:t>
            </a:r>
          </a:p>
          <a:p>
            <a:pPr lvl="1">
              <a:buFont typeface="Lucida Grande" pitchFamily="-105" charset="0"/>
              <a:buChar char="»"/>
            </a:pPr>
            <a:r>
              <a:rPr lang="en-US" sz="2400" dirty="0">
                <a:ea typeface="ＭＳ Ｐゴシック" panose="020B0600070205080204" pitchFamily="34" charset="-128"/>
              </a:rPr>
              <a:t>Greenhouses</a:t>
            </a:r>
          </a:p>
          <a:p>
            <a:pPr lvl="1">
              <a:buFont typeface="Lucida Grande" pitchFamily="-105" charset="0"/>
              <a:buChar char="»"/>
            </a:pPr>
            <a:r>
              <a:rPr lang="en-US" sz="2400" dirty="0">
                <a:ea typeface="ＭＳ Ｐゴシック" panose="020B0600070205080204" pitchFamily="34" charset="-128"/>
              </a:rPr>
              <a:t>Solar hot water</a:t>
            </a:r>
          </a:p>
          <a:p>
            <a:pPr fontAlgn="base">
              <a:spcAft>
                <a:spcPct val="0"/>
              </a:spcAft>
              <a:buFont typeface="Arial" panose="020B0604020202020204" pitchFamily="34" charset="0"/>
              <a:buChar char="•"/>
            </a:pPr>
            <a:r>
              <a:rPr lang="en-US" sz="1900" b="1" dirty="0">
                <a:ea typeface="ＭＳ Ｐゴシック" panose="020B0600070205080204" pitchFamily="34" charset="-128"/>
              </a:rPr>
              <a:t>Irradiance</a:t>
            </a:r>
            <a:r>
              <a:rPr lang="en-US" sz="1900" dirty="0">
                <a:ea typeface="ＭＳ Ｐゴシック" panose="020B0600070205080204" pitchFamily="34" charset="-128"/>
              </a:rPr>
              <a:t>: the amount of power received from the sun over a given area </a:t>
            </a:r>
          </a:p>
          <a:p>
            <a:pPr marL="0" indent="0" fontAlgn="base">
              <a:spcAft>
                <a:spcPct val="0"/>
              </a:spcAft>
              <a:buNone/>
            </a:pPr>
            <a:r>
              <a:rPr lang="en-US" sz="1900" dirty="0">
                <a:ea typeface="ＭＳ Ｐゴシック" panose="020B0600070205080204" pitchFamily="34" charset="-128"/>
              </a:rPr>
              <a:t>                        of earth </a:t>
            </a:r>
          </a:p>
          <a:p>
            <a:pPr lvl="1">
              <a:buFont typeface="Lucida Grande" pitchFamily="-105" charset="0"/>
              <a:buChar char="»"/>
            </a:pPr>
            <a:r>
              <a:rPr lang="en-US" sz="1900" dirty="0">
                <a:ea typeface="ＭＳ Ｐゴシック" panose="020B0600070205080204" pitchFamily="34" charset="-128"/>
              </a:rPr>
              <a:t>Typically measured in Watts per Square-Meter</a:t>
            </a:r>
          </a:p>
          <a:p>
            <a:pPr fontAlgn="base">
              <a:spcAft>
                <a:spcPct val="0"/>
              </a:spcAft>
              <a:buFont typeface="Arial" panose="020B0604020202020204" pitchFamily="34" charset="0"/>
              <a:buChar char="•"/>
            </a:pPr>
            <a:r>
              <a:rPr lang="en-US" sz="1900" b="1" dirty="0">
                <a:ea typeface="ＭＳ Ｐゴシック" panose="020B0600070205080204" pitchFamily="34" charset="-128"/>
              </a:rPr>
              <a:t>Cumulative Irradiance: </a:t>
            </a:r>
            <a:r>
              <a:rPr lang="en-US" sz="1900" dirty="0">
                <a:ea typeface="ＭＳ Ｐゴシック" panose="020B0600070205080204" pitchFamily="34" charset="-128"/>
              </a:rPr>
              <a:t>the amount of energy that hits an area over a certain period of time</a:t>
            </a:r>
          </a:p>
          <a:p>
            <a:pPr lvl="1">
              <a:buFont typeface="Lucida Grande" pitchFamily="-105" charset="0"/>
              <a:buChar char="»"/>
            </a:pPr>
            <a:r>
              <a:rPr lang="en-US" sz="1900" dirty="0">
                <a:ea typeface="ＭＳ Ｐゴシック" panose="020B0600070205080204" pitchFamily="34" charset="-128"/>
              </a:rPr>
              <a:t>Typically measured in Watt-Hours per Square-Meter</a:t>
            </a:r>
          </a:p>
          <a:p>
            <a:pPr marL="236538" lvl="1" indent="-236538"/>
            <a:r>
              <a:rPr lang="en-US" sz="1900" dirty="0">
                <a:ea typeface="ＭＳ Ｐゴシック" panose="020B0600070205080204" pitchFamily="34" charset="-128"/>
              </a:rPr>
              <a:t>Solar radiation incident outside the earth's atmosphere is called</a:t>
            </a:r>
            <a:r>
              <a:rPr lang="en-US" sz="1900" b="1" dirty="0">
                <a:ea typeface="ＭＳ Ｐゴシック" panose="020B0600070205080204" pitchFamily="34" charset="-128"/>
              </a:rPr>
              <a:t> extraterrestrial radiation.</a:t>
            </a:r>
          </a:p>
          <a:p>
            <a:pPr lvl="1">
              <a:buFont typeface="Lucida Grande" pitchFamily="-105" charset="0"/>
              <a:buChar char="»"/>
            </a:pPr>
            <a:endParaRPr lang="en-US" sz="1900" dirty="0">
              <a:ea typeface="ＭＳ Ｐゴシック" panose="020B0600070205080204" pitchFamily="34" charset="-128"/>
            </a:endParaRPr>
          </a:p>
          <a:p>
            <a:pPr lvl="1">
              <a:buFont typeface="Lucida Grande" pitchFamily="-105" charset="0"/>
              <a:buChar char="»"/>
            </a:pPr>
            <a:endParaRPr lang="en-US" sz="1900" dirty="0">
              <a:ea typeface="ＭＳ Ｐゴシック" panose="020B0600070205080204" pitchFamily="34" charset="-128"/>
            </a:endParaRPr>
          </a:p>
          <a:p>
            <a:pPr lvl="1"/>
            <a:endParaRPr lang="en-US" sz="2400" dirty="0">
              <a:ea typeface="ＭＳ Ｐゴシック" panose="020B0600070205080204" pitchFamily="34" charset="-128"/>
            </a:endParaRP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6950" y="2942167"/>
            <a:ext cx="3313112"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8718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12192000" cy="6888861"/>
          </a:xfrm>
          <a:prstGeom prst="rect">
            <a:avLst/>
          </a:prstGeom>
        </p:spPr>
      </p:pic>
    </p:spTree>
    <p:extLst>
      <p:ext uri="{BB962C8B-B14F-4D97-AF65-F5344CB8AC3E}">
        <p14:creationId xmlns:p14="http://schemas.microsoft.com/office/powerpoint/2010/main" val="3380479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28612"/>
            <a:ext cx="11177588" cy="6415087"/>
          </a:xfrm>
        </p:spPr>
        <p:txBody>
          <a:bodyPr>
            <a:noAutofit/>
          </a:bodyPr>
          <a:lstStyle/>
          <a:p>
            <a:pPr marL="0" indent="0" algn="just">
              <a:buNone/>
            </a:pPr>
            <a:r>
              <a:rPr lang="en-US" sz="3400" dirty="0">
                <a:solidFill>
                  <a:srgbClr val="FF0000"/>
                </a:solidFill>
              </a:rPr>
              <a:t>Sun’s incidence angle, θ</a:t>
            </a:r>
            <a:r>
              <a:rPr lang="en-US" sz="3400" dirty="0"/>
              <a:t> is the angle between an incident beam radiation and the normal to the plane surface.</a:t>
            </a:r>
          </a:p>
          <a:p>
            <a:pPr marL="0" indent="0" algn="just">
              <a:buNone/>
            </a:pPr>
            <a:r>
              <a:rPr lang="en-US" sz="3400" dirty="0">
                <a:solidFill>
                  <a:srgbClr val="FF0000"/>
                </a:solidFill>
              </a:rPr>
              <a:t>Latitude angle, </a:t>
            </a:r>
            <a:r>
              <a:rPr lang="en-US" sz="3400" dirty="0" err="1">
                <a:solidFill>
                  <a:srgbClr val="FF0000"/>
                </a:solidFill>
              </a:rPr>
              <a:t>Øl</a:t>
            </a:r>
            <a:r>
              <a:rPr lang="en-US" sz="3400" dirty="0">
                <a:solidFill>
                  <a:srgbClr val="FF0000"/>
                </a:solidFill>
              </a:rPr>
              <a:t> </a:t>
            </a:r>
            <a:r>
              <a:rPr lang="en-US" sz="3400" dirty="0"/>
              <a:t>of a point or location is the angle made by the radial line joining the location to the center of the earth with the projection of the line on the equatorial plane.</a:t>
            </a:r>
          </a:p>
          <a:p>
            <a:pPr marL="0" indent="0" algn="just">
              <a:buNone/>
            </a:pPr>
            <a:r>
              <a:rPr lang="en-US" sz="3400" dirty="0">
                <a:solidFill>
                  <a:srgbClr val="FF0000"/>
                </a:solidFill>
              </a:rPr>
              <a:t>Declination angle, </a:t>
            </a:r>
            <a:r>
              <a:rPr lang="en-US" sz="3400" dirty="0">
                <a:solidFill>
                  <a:srgbClr val="FF0000"/>
                </a:solidFill>
                <a:sym typeface="Symbol" panose="05050102010706020507" pitchFamily="18" charset="2"/>
              </a:rPr>
              <a:t></a:t>
            </a:r>
            <a:r>
              <a:rPr lang="en-US" sz="3400" dirty="0">
                <a:sym typeface="Symbol" panose="05050102010706020507" pitchFamily="18" charset="2"/>
              </a:rPr>
              <a:t> is the angular distance of the sun’s rays north (or south) of the equator. It is the angle between a line extending from the center of the sun to the center of the earth and the projection of this line upon the earth’s equatorial plane. In June =23.5</a:t>
            </a:r>
            <a:r>
              <a:rPr lang="en-US" sz="3400" dirty="0"/>
              <a:t>°</a:t>
            </a:r>
            <a:r>
              <a:rPr lang="en-US" sz="3400" dirty="0">
                <a:sym typeface="Symbol" panose="05050102010706020507" pitchFamily="18" charset="2"/>
              </a:rPr>
              <a:t> and in December </a:t>
            </a:r>
            <a:r>
              <a:rPr lang="en-US" sz="3400">
                <a:sym typeface="Symbol" panose="05050102010706020507" pitchFamily="18" charset="2"/>
              </a:rPr>
              <a:t>= -23.5</a:t>
            </a:r>
            <a:r>
              <a:rPr lang="en-US" sz="3400"/>
              <a:t>°</a:t>
            </a:r>
            <a:r>
              <a:rPr lang="en-US" sz="3400">
                <a:sym typeface="Symbol" panose="05050102010706020507" pitchFamily="18" charset="2"/>
              </a:rPr>
              <a:t>.</a:t>
            </a:r>
            <a:endParaRPr lang="en-US" sz="3400" dirty="0">
              <a:sym typeface="Symbol" panose="05050102010706020507" pitchFamily="18" charset="2"/>
            </a:endParaRPr>
          </a:p>
          <a:p>
            <a:pPr marL="0" indent="0" algn="just">
              <a:buNone/>
            </a:pPr>
            <a:r>
              <a:rPr lang="en-US" sz="3400" dirty="0">
                <a:solidFill>
                  <a:srgbClr val="FF0000"/>
                </a:solidFill>
                <a:sym typeface="Symbol" panose="05050102010706020507" pitchFamily="18" charset="2"/>
              </a:rPr>
              <a:t>Hour angle, </a:t>
            </a:r>
            <a:r>
              <a:rPr lang="en-US" sz="3400" dirty="0">
                <a:solidFill>
                  <a:srgbClr val="FF0000"/>
                </a:solidFill>
              </a:rPr>
              <a:t> </a:t>
            </a:r>
            <a:r>
              <a:rPr lang="en-US" sz="3400" dirty="0"/>
              <a:t>is the angle through which the earth must turn to bring the meridian of a point directly in line with the sun’s rays. This angle is equivalent to 15° per hour.</a:t>
            </a:r>
          </a:p>
        </p:txBody>
      </p:sp>
    </p:spTree>
    <p:extLst>
      <p:ext uri="{BB962C8B-B14F-4D97-AF65-F5344CB8AC3E}">
        <p14:creationId xmlns:p14="http://schemas.microsoft.com/office/powerpoint/2010/main" val="2441948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rot="16200000">
            <a:off x="2666999" y="-2667000"/>
            <a:ext cx="6858002" cy="12192000"/>
          </a:xfrm>
          <a:prstGeom prst="rect">
            <a:avLst/>
          </a:prstGeom>
        </p:spPr>
      </p:pic>
    </p:spTree>
    <p:extLst>
      <p:ext uri="{BB962C8B-B14F-4D97-AF65-F5344CB8AC3E}">
        <p14:creationId xmlns:p14="http://schemas.microsoft.com/office/powerpoint/2010/main" val="3576931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7200"/>
            <a:ext cx="11049000" cy="5986463"/>
          </a:xfrm>
        </p:spPr>
        <p:txBody>
          <a:bodyPr/>
          <a:lstStyle/>
          <a:p>
            <a:pPr marL="0" indent="0" algn="just">
              <a:buNone/>
            </a:pPr>
            <a:r>
              <a:rPr lang="en-US" dirty="0">
                <a:solidFill>
                  <a:srgbClr val="FF0000"/>
                </a:solidFill>
              </a:rPr>
              <a:t>Altitude angle, α </a:t>
            </a:r>
            <a:r>
              <a:rPr lang="en-US" dirty="0"/>
              <a:t>is a vertical angle between the projection of the sun’s rays on the horizontal plane and the direction of sun’s rays (passing through the point).</a:t>
            </a:r>
          </a:p>
          <a:p>
            <a:pPr marL="0" indent="0" algn="just">
              <a:buNone/>
            </a:pPr>
            <a:r>
              <a:rPr lang="en-US" dirty="0">
                <a:solidFill>
                  <a:srgbClr val="FF0000"/>
                </a:solidFill>
              </a:rPr>
              <a:t>Sun's Zenith angle , </a:t>
            </a:r>
            <a:r>
              <a:rPr lang="en-US" dirty="0" err="1">
                <a:solidFill>
                  <a:srgbClr val="FF0000"/>
                </a:solidFill>
              </a:rPr>
              <a:t>Ɵz</a:t>
            </a:r>
            <a:r>
              <a:rPr lang="en-US" dirty="0">
                <a:solidFill>
                  <a:srgbClr val="FF0000"/>
                </a:solidFill>
              </a:rPr>
              <a:t> </a:t>
            </a:r>
            <a:r>
              <a:rPr lang="en-US" dirty="0"/>
              <a:t>is complimentary angle of sun’s altitude angle. It is a vertical angle between the sun’s rays and a line perpendicular to the horizontal plane through the point i.e. the angle between the beam from the sun and the vertical. </a:t>
            </a:r>
            <a:r>
              <a:rPr lang="en-US" dirty="0" err="1"/>
              <a:t>Ɵz</a:t>
            </a:r>
            <a:r>
              <a:rPr lang="en-US" dirty="0"/>
              <a:t> = (</a:t>
            </a:r>
            <a:r>
              <a:rPr lang="el-GR" dirty="0"/>
              <a:t>Π</a:t>
            </a:r>
            <a:r>
              <a:rPr lang="en-US" dirty="0"/>
              <a:t>/2)- α</a:t>
            </a:r>
          </a:p>
          <a:p>
            <a:pPr marL="0" indent="0" algn="just">
              <a:buNone/>
            </a:pPr>
            <a:r>
              <a:rPr lang="en-US" dirty="0">
                <a:solidFill>
                  <a:srgbClr val="FF0000"/>
                </a:solidFill>
              </a:rPr>
              <a:t>Solar Azimuth angle, </a:t>
            </a:r>
            <a:r>
              <a:rPr lang="en-US" dirty="0">
                <a:solidFill>
                  <a:srgbClr val="FF0000"/>
                </a:solidFill>
                <a:sym typeface="Symbol" panose="05050102010706020507" pitchFamily="18" charset="2"/>
              </a:rPr>
              <a:t></a:t>
            </a:r>
            <a:r>
              <a:rPr lang="en-US" sz="1050" dirty="0">
                <a:solidFill>
                  <a:srgbClr val="FF0000"/>
                </a:solidFill>
              </a:rPr>
              <a:t>S </a:t>
            </a:r>
            <a:r>
              <a:rPr lang="en-US" dirty="0"/>
              <a:t>is the solar angle in degrees along the horizon east or west of north or it is a horizontal angle measured from north to the horizontal projection of the sun’s rays.</a:t>
            </a:r>
          </a:p>
          <a:p>
            <a:pPr marL="0" indent="0" algn="just">
              <a:buNone/>
            </a:pPr>
            <a:r>
              <a:rPr lang="en-US" dirty="0">
                <a:solidFill>
                  <a:srgbClr val="FF0000"/>
                </a:solidFill>
              </a:rPr>
              <a:t>Slope, s </a:t>
            </a:r>
            <a:r>
              <a:rPr lang="en-US" dirty="0"/>
              <a:t>is the angle made by the plane surface with the horizontal.</a:t>
            </a:r>
          </a:p>
          <a:p>
            <a:pPr marL="0" indent="0" algn="just">
              <a:buNone/>
            </a:pPr>
            <a:r>
              <a:rPr lang="en-US" dirty="0">
                <a:solidFill>
                  <a:srgbClr val="FF0000"/>
                </a:solidFill>
              </a:rPr>
              <a:t>Surface Azimuth angle, </a:t>
            </a:r>
            <a:r>
              <a:rPr lang="en-US" dirty="0">
                <a:solidFill>
                  <a:srgbClr val="FF0000"/>
                </a:solidFill>
                <a:sym typeface="Symbol" panose="05050102010706020507" pitchFamily="18" charset="2"/>
              </a:rPr>
              <a:t></a:t>
            </a:r>
            <a:r>
              <a:rPr lang="en-US" dirty="0">
                <a:solidFill>
                  <a:srgbClr val="FF0000"/>
                </a:solidFill>
              </a:rPr>
              <a:t> </a:t>
            </a:r>
            <a:r>
              <a:rPr lang="en-US" dirty="0"/>
              <a:t>is the angle of deviation of the normal to the surface from the local meridian, at zero point being south, east positive and west negative.</a:t>
            </a:r>
          </a:p>
          <a:p>
            <a:pPr marL="0" indent="0" algn="just">
              <a:buNone/>
            </a:pPr>
            <a:endParaRPr lang="en-US" dirty="0"/>
          </a:p>
          <a:p>
            <a:pPr marL="0" indent="0" algn="just">
              <a:buNone/>
            </a:pPr>
            <a:endParaRPr lang="en-US" dirty="0"/>
          </a:p>
        </p:txBody>
      </p:sp>
    </p:spTree>
    <p:extLst>
      <p:ext uri="{BB962C8B-B14F-4D97-AF65-F5344CB8AC3E}">
        <p14:creationId xmlns:p14="http://schemas.microsoft.com/office/powerpoint/2010/main" val="2805200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08514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12192000" cy="6877291"/>
          </a:xfrm>
          <a:prstGeom prst="rect">
            <a:avLst/>
          </a:prstGeom>
        </p:spPr>
      </p:pic>
    </p:spTree>
    <p:extLst>
      <p:ext uri="{BB962C8B-B14F-4D97-AF65-F5344CB8AC3E}">
        <p14:creationId xmlns:p14="http://schemas.microsoft.com/office/powerpoint/2010/main" val="522414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912" y="113506"/>
            <a:ext cx="10515600" cy="1325563"/>
          </a:xfrm>
        </p:spPr>
        <p:txBody>
          <a:bodyPr>
            <a:normAutofit/>
          </a:bodyPr>
          <a:lstStyle/>
          <a:p>
            <a:r>
              <a:rPr lang="en-US" b="1" dirty="0">
                <a:solidFill>
                  <a:srgbClr val="FF0000"/>
                </a:solidFill>
              </a:rPr>
              <a:t>Declination (d)</a:t>
            </a:r>
            <a:endParaRPr lang="en-US" dirty="0">
              <a:solidFill>
                <a:srgbClr val="FF0000"/>
              </a:solidFill>
            </a:endParaRPr>
          </a:p>
        </p:txBody>
      </p:sp>
      <p:sp>
        <p:nvSpPr>
          <p:cNvPr id="4" name="Content Placeholder 2"/>
          <p:cNvSpPr>
            <a:spLocks noGrp="1"/>
          </p:cNvSpPr>
          <p:nvPr>
            <p:ph idx="1"/>
          </p:nvPr>
        </p:nvSpPr>
        <p:spPr>
          <a:xfrm>
            <a:off x="0" y="2185987"/>
            <a:ext cx="7569262" cy="4530725"/>
          </a:xfrm>
        </p:spPr>
        <p:txBody>
          <a:bodyPr>
            <a:normAutofit/>
          </a:bodyPr>
          <a:lstStyle/>
          <a:p>
            <a:pPr>
              <a:defRPr/>
            </a:pPr>
            <a:r>
              <a:rPr lang="en-US" sz="2000" dirty="0"/>
              <a:t>Angle between a line extending from the center of the sun to the center of the earth and the projection of this line upon the earth equatorial plane.  </a:t>
            </a:r>
          </a:p>
          <a:p>
            <a:pPr>
              <a:defRPr/>
            </a:pPr>
            <a:endParaRPr lang="en-US" sz="2000" dirty="0"/>
          </a:p>
          <a:p>
            <a:pPr>
              <a:defRPr/>
            </a:pPr>
            <a:r>
              <a:rPr lang="en-US" sz="2000" dirty="0"/>
              <a:t>It is the angular distance of the sun's rays north (or south) of the equator. </a:t>
            </a:r>
          </a:p>
          <a:p>
            <a:pPr>
              <a:defRPr/>
            </a:pPr>
            <a:r>
              <a:rPr lang="en-US" sz="2000" dirty="0"/>
              <a:t>Figure shows the sun's angle of declination.</a:t>
            </a:r>
          </a:p>
          <a:p>
            <a:pPr>
              <a:buFont typeface="Wingdings" panose="05000000000000000000" pitchFamily="2" charset="2"/>
              <a:buNone/>
              <a:defRPr/>
            </a:pPr>
            <a:r>
              <a:rPr lang="en-US" sz="2000" dirty="0"/>
              <a:t>       d = - 23.5</a:t>
            </a:r>
            <a:r>
              <a:rPr lang="en-US" sz="2000" baseline="30000" dirty="0"/>
              <a:t>o</a:t>
            </a:r>
            <a:r>
              <a:rPr lang="en-US" sz="2000" dirty="0"/>
              <a:t>  C at winter solstice, i.e. sun's rays would be 23.5</a:t>
            </a:r>
            <a:r>
              <a:rPr lang="en-US" sz="2000" baseline="30000" dirty="0"/>
              <a:t> o</a:t>
            </a:r>
            <a:r>
              <a:rPr lang="en-US" sz="2000" dirty="0"/>
              <a:t> south of the earth's equator </a:t>
            </a:r>
          </a:p>
          <a:p>
            <a:pPr>
              <a:buFont typeface="Wingdings" panose="05000000000000000000" pitchFamily="2" charset="2"/>
              <a:buNone/>
              <a:defRPr/>
            </a:pPr>
            <a:r>
              <a:rPr lang="en-US" sz="2000" dirty="0"/>
              <a:t>       d = +23.5</a:t>
            </a:r>
            <a:r>
              <a:rPr lang="en-US" sz="2000" baseline="30000" dirty="0"/>
              <a:t> o  </a:t>
            </a:r>
            <a:r>
              <a:rPr lang="en-US" sz="2000" dirty="0"/>
              <a:t> at summer solstice, i.e. sun's rays would be 23.5</a:t>
            </a:r>
            <a:r>
              <a:rPr lang="en-US" sz="2000" baseline="30000" dirty="0"/>
              <a:t> o</a:t>
            </a:r>
            <a:r>
              <a:rPr lang="en-US" sz="2000" dirty="0"/>
              <a:t> north of the earth's equator.</a:t>
            </a:r>
          </a:p>
          <a:p>
            <a:pPr>
              <a:buFont typeface="Wingdings" panose="05000000000000000000" pitchFamily="2" charset="2"/>
              <a:buNone/>
              <a:defRPr/>
            </a:pPr>
            <a:r>
              <a:rPr lang="en-US" sz="2000" dirty="0"/>
              <a:t>       d = 0 at the equinoxes</a:t>
            </a:r>
          </a:p>
          <a:p>
            <a:pPr>
              <a:defRPr/>
            </a:pPr>
            <a:endParaRPr lang="en-US" sz="2000"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1356" y="642938"/>
            <a:ext cx="4948719" cy="380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
          <p:cNvSpPr txBox="1">
            <a:spLocks noChangeArrowheads="1"/>
          </p:cNvSpPr>
          <p:nvPr/>
        </p:nvSpPr>
        <p:spPr bwMode="auto">
          <a:xfrm>
            <a:off x="7629526" y="4662488"/>
            <a:ext cx="5615904"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sz="1800" dirty="0"/>
              <a:t> d = 23.45 sin [360(284+n)/365]</a:t>
            </a:r>
            <a:br>
              <a:rPr lang="en-US" sz="1800" dirty="0"/>
            </a:br>
            <a:endParaRPr lang="en-US" sz="1800" dirty="0"/>
          </a:p>
        </p:txBody>
      </p:sp>
    </p:spTree>
    <p:extLst>
      <p:ext uri="{BB962C8B-B14F-4D97-AF65-F5344CB8AC3E}">
        <p14:creationId xmlns:p14="http://schemas.microsoft.com/office/powerpoint/2010/main" val="3036712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7813"/>
            <a:ext cx="11734800" cy="7127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a:solidFill>
                  <a:srgbClr val="FF0000"/>
                </a:solidFill>
              </a:rPr>
              <a:t>Hour Angle: 'h'</a:t>
            </a:r>
            <a:br>
              <a:rPr lang="en-US" dirty="0">
                <a:solidFill>
                  <a:srgbClr val="FF0000"/>
                </a:solidFill>
              </a:rPr>
            </a:br>
            <a:endParaRPr lang="en-US" dirty="0">
              <a:solidFill>
                <a:srgbClr val="FF0000"/>
              </a:solidFill>
            </a:endParaRPr>
          </a:p>
        </p:txBody>
      </p:sp>
      <p:sp>
        <p:nvSpPr>
          <p:cNvPr id="5" name="Content Placeholder 2"/>
          <p:cNvSpPr txBox="1">
            <a:spLocks/>
          </p:cNvSpPr>
          <p:nvPr/>
        </p:nvSpPr>
        <p:spPr>
          <a:xfrm>
            <a:off x="457200" y="1219200"/>
            <a:ext cx="11734800" cy="5105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defRPr/>
            </a:pPr>
            <a:r>
              <a:rPr lang="en-US" b="1" i="1" dirty="0">
                <a:solidFill>
                  <a:srgbClr val="FFC000"/>
                </a:solidFill>
              </a:rPr>
              <a:t>Hour Angle </a:t>
            </a:r>
            <a:r>
              <a:rPr lang="en-US" dirty="0"/>
              <a:t>is defined as the angle measured in</a:t>
            </a:r>
          </a:p>
          <a:p>
            <a:pPr>
              <a:buFont typeface="Wingdings" panose="05000000000000000000" pitchFamily="2" charset="2"/>
              <a:buNone/>
              <a:defRPr/>
            </a:pPr>
            <a:r>
              <a:rPr lang="en-US" dirty="0"/>
              <a:t>the earth's equatorial plane between the projection</a:t>
            </a:r>
          </a:p>
          <a:p>
            <a:pPr>
              <a:buFont typeface="Wingdings" panose="05000000000000000000" pitchFamily="2" charset="2"/>
              <a:buNone/>
              <a:defRPr/>
            </a:pPr>
            <a:r>
              <a:rPr lang="en-US" dirty="0"/>
              <a:t>of </a:t>
            </a:r>
            <a:r>
              <a:rPr lang="en-US" b="1" dirty="0"/>
              <a:t>op</a:t>
            </a:r>
            <a:r>
              <a:rPr lang="en-US" dirty="0"/>
              <a:t> and the projection of a line from center of the</a:t>
            </a:r>
          </a:p>
          <a:p>
            <a:pPr>
              <a:buFont typeface="Wingdings" panose="05000000000000000000" pitchFamily="2" charset="2"/>
              <a:buNone/>
              <a:defRPr/>
            </a:pPr>
            <a:r>
              <a:rPr lang="en-US" dirty="0"/>
              <a:t>sun to the center of earth.   </a:t>
            </a:r>
          </a:p>
          <a:p>
            <a:pPr>
              <a:buFont typeface="Wingdings" panose="05000000000000000000" pitchFamily="2" charset="2"/>
              <a:buNone/>
              <a:defRPr/>
            </a:pPr>
            <a:r>
              <a:rPr lang="en-US" dirty="0"/>
              <a:t>   - At the solar room, the hour angle (h) is zero,      </a:t>
            </a:r>
          </a:p>
          <a:p>
            <a:pPr>
              <a:buFont typeface="Wingdings" panose="05000000000000000000" pitchFamily="2" charset="2"/>
              <a:buNone/>
              <a:defRPr/>
            </a:pPr>
            <a:r>
              <a:rPr lang="en-US" dirty="0"/>
              <a:t>     Morning:  negative and  Afternoon: positive</a:t>
            </a:r>
          </a:p>
          <a:p>
            <a:pPr>
              <a:defRPr/>
            </a:pPr>
            <a:r>
              <a:rPr lang="en-US" dirty="0"/>
              <a:t>The hour angle expresses the time of the day with respect to solar noon.  </a:t>
            </a:r>
          </a:p>
          <a:p>
            <a:pPr>
              <a:defRPr/>
            </a:pPr>
            <a:r>
              <a:rPr lang="en-US" dirty="0"/>
              <a:t>One hour time is represented by 360/24 or 15 degrees of hour angle</a:t>
            </a:r>
          </a:p>
        </p:txBody>
      </p:sp>
    </p:spTree>
    <p:extLst>
      <p:ext uri="{BB962C8B-B14F-4D97-AF65-F5344CB8AC3E}">
        <p14:creationId xmlns:p14="http://schemas.microsoft.com/office/powerpoint/2010/main" val="1271493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199" y="277813"/>
            <a:ext cx="13140187" cy="10175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b="1" dirty="0">
                <a:solidFill>
                  <a:srgbClr val="FF0000"/>
                </a:solidFill>
              </a:rPr>
              <a:t>SOLAR ANGLES</a:t>
            </a:r>
            <a:endParaRPr lang="en-US" dirty="0">
              <a:solidFill>
                <a:srgbClr val="FF0000"/>
              </a:solidFill>
            </a:endParaRPr>
          </a:p>
        </p:txBody>
      </p:sp>
      <p:sp>
        <p:nvSpPr>
          <p:cNvPr id="4" name="TextBox 5"/>
          <p:cNvSpPr txBox="1">
            <a:spLocks noChangeArrowheads="1"/>
          </p:cNvSpPr>
          <p:nvPr/>
        </p:nvSpPr>
        <p:spPr bwMode="auto">
          <a:xfrm>
            <a:off x="4952999" y="1219200"/>
            <a:ext cx="6448425" cy="283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sz="2000" dirty="0">
                <a:solidFill>
                  <a:srgbClr val="FFC000"/>
                </a:solidFill>
              </a:rPr>
              <a:t>ψ</a:t>
            </a:r>
            <a:r>
              <a:rPr lang="en-US" sz="2000" b="1" dirty="0">
                <a:solidFill>
                  <a:srgbClr val="FFC000"/>
                </a:solidFill>
              </a:rPr>
              <a:t> = Zenith Angle </a:t>
            </a:r>
            <a:r>
              <a:rPr lang="en-US" sz="2000" dirty="0"/>
              <a:t>= Angle between sun's ray and a line perpendicular to the horizontal plane at P.</a:t>
            </a:r>
          </a:p>
          <a:p>
            <a:pPr>
              <a:spcBef>
                <a:spcPct val="0"/>
              </a:spcBef>
              <a:buClrTx/>
              <a:buSzTx/>
              <a:buFontTx/>
              <a:buNone/>
            </a:pPr>
            <a:endParaRPr lang="en-US" sz="2000" dirty="0"/>
          </a:p>
          <a:p>
            <a:pPr>
              <a:spcBef>
                <a:spcPct val="0"/>
              </a:spcBef>
              <a:buClrTx/>
              <a:buSzTx/>
              <a:buFontTx/>
              <a:buNone/>
            </a:pPr>
            <a:r>
              <a:rPr lang="en-US" sz="2000" dirty="0"/>
              <a:t>β = </a:t>
            </a:r>
            <a:r>
              <a:rPr lang="en-US" sz="2000" b="1" dirty="0">
                <a:solidFill>
                  <a:srgbClr val="FFC000"/>
                </a:solidFill>
              </a:rPr>
              <a:t>Altitude Angle </a:t>
            </a:r>
            <a:r>
              <a:rPr lang="en-US" sz="2000" dirty="0"/>
              <a:t>= Angle in vertical plane between the sun's rays and projection of the sun's ray on a horizontal plane.  </a:t>
            </a:r>
          </a:p>
          <a:p>
            <a:pPr>
              <a:spcBef>
                <a:spcPct val="0"/>
              </a:spcBef>
              <a:buClrTx/>
              <a:buSzTx/>
              <a:buFontTx/>
              <a:buNone/>
            </a:pPr>
            <a:endParaRPr lang="en-US" sz="2000" dirty="0"/>
          </a:p>
          <a:p>
            <a:pPr>
              <a:spcBef>
                <a:spcPct val="0"/>
              </a:spcBef>
              <a:buClrTx/>
              <a:buSzTx/>
              <a:buFontTx/>
              <a:buNone/>
            </a:pPr>
            <a:r>
              <a:rPr lang="en-US" sz="2000" dirty="0"/>
              <a:t>It follows β + ψ =π/2</a:t>
            </a:r>
          </a:p>
          <a:p>
            <a:pPr>
              <a:spcBef>
                <a:spcPct val="0"/>
              </a:spcBef>
              <a:buClrTx/>
              <a:buSzTx/>
              <a:buFontTx/>
              <a:buNone/>
            </a:pPr>
            <a:endParaRPr lang="en-US" sz="1800" dirty="0"/>
          </a:p>
        </p:txBody>
      </p:sp>
      <p:sp>
        <p:nvSpPr>
          <p:cNvPr id="5" name="TextBox 8"/>
          <p:cNvSpPr txBox="1">
            <a:spLocks noChangeArrowheads="1"/>
          </p:cNvSpPr>
          <p:nvPr/>
        </p:nvSpPr>
        <p:spPr bwMode="auto">
          <a:xfrm>
            <a:off x="380999" y="4800600"/>
            <a:ext cx="9368467"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sz="1800" dirty="0"/>
              <a:t>        </a:t>
            </a:r>
            <a:r>
              <a:rPr lang="en-US" sz="2000" dirty="0"/>
              <a:t>= Azimuth angle = Angle </a:t>
            </a:r>
            <a:r>
              <a:rPr lang="en-US" sz="2000" dirty="0">
                <a:solidFill>
                  <a:srgbClr val="FFCC00"/>
                </a:solidFill>
              </a:rPr>
              <a:t>measured from north</a:t>
            </a:r>
            <a:r>
              <a:rPr lang="en-US" sz="2000" dirty="0"/>
              <a:t> to the horizontal projection of the sun's ray.</a:t>
            </a:r>
          </a:p>
          <a:p>
            <a:pPr>
              <a:spcBef>
                <a:spcPct val="0"/>
              </a:spcBef>
              <a:buClrTx/>
              <a:buSzTx/>
              <a:buFontTx/>
              <a:buNone/>
            </a:pPr>
            <a:endParaRPr lang="en-US" sz="2000" dirty="0"/>
          </a:p>
          <a:p>
            <a:pPr>
              <a:spcBef>
                <a:spcPct val="0"/>
              </a:spcBef>
              <a:buClrTx/>
              <a:buSzTx/>
              <a:buFontTx/>
              <a:buNone/>
            </a:pPr>
            <a:r>
              <a:rPr lang="en-US" sz="1800" dirty="0"/>
              <a:t>        </a:t>
            </a:r>
            <a:r>
              <a:rPr lang="en-US" sz="2000" dirty="0"/>
              <a:t>= Azimuth Angle = angle </a:t>
            </a:r>
            <a:r>
              <a:rPr lang="en-US" sz="2000" dirty="0">
                <a:solidFill>
                  <a:srgbClr val="FFCC00"/>
                </a:solidFill>
              </a:rPr>
              <a:t>measured from south</a:t>
            </a:r>
            <a:r>
              <a:rPr lang="en-US" sz="2000" dirty="0"/>
              <a:t> to the horizontal projection of the Sun’s ray.</a:t>
            </a:r>
          </a:p>
        </p:txBody>
      </p:sp>
      <p:sp>
        <p:nvSpPr>
          <p:cNvPr id="7" name="Rectangle 14"/>
          <p:cNvSpPr>
            <a:spLocks noChangeArrowheads="1"/>
          </p:cNvSpPr>
          <p:nvPr/>
        </p:nvSpPr>
        <p:spPr bwMode="auto">
          <a:xfrm>
            <a:off x="0" y="3257550"/>
            <a:ext cx="14600208"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sz="1800"/>
          </a:p>
        </p:txBody>
      </p:sp>
      <p:sp>
        <p:nvSpPr>
          <p:cNvPr id="9" name="Rectangle 16"/>
          <p:cNvSpPr>
            <a:spLocks noChangeArrowheads="1"/>
          </p:cNvSpPr>
          <p:nvPr/>
        </p:nvSpPr>
        <p:spPr bwMode="auto">
          <a:xfrm>
            <a:off x="0" y="0"/>
            <a:ext cx="14600208"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sz="1800"/>
          </a:p>
        </p:txBody>
      </p:sp>
      <p:sp>
        <p:nvSpPr>
          <p:cNvPr id="11" name="Rectangle 18"/>
          <p:cNvSpPr>
            <a:spLocks noChangeArrowheads="1"/>
          </p:cNvSpPr>
          <p:nvPr/>
        </p:nvSpPr>
        <p:spPr bwMode="auto">
          <a:xfrm>
            <a:off x="0" y="3295650"/>
            <a:ext cx="14600208"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sz="1800"/>
          </a:p>
        </p:txBody>
      </p:sp>
      <p:graphicFrame>
        <p:nvGraphicFramePr>
          <p:cNvPr id="12" name="Object 17"/>
          <p:cNvGraphicFramePr>
            <a:graphicFrameLocks noChangeAspect="1"/>
          </p:cNvGraphicFramePr>
          <p:nvPr>
            <p:extLst>
              <p:ext uri="{D42A27DB-BD31-4B8C-83A1-F6EECF244321}">
                <p14:modId xmlns:p14="http://schemas.microsoft.com/office/powerpoint/2010/main" val="3469655579"/>
              </p:ext>
            </p:extLst>
          </p:nvPr>
        </p:nvGraphicFramePr>
        <p:xfrm>
          <a:off x="6324600" y="5257800"/>
          <a:ext cx="3239421" cy="561975"/>
        </p:xfrm>
        <a:graphic>
          <a:graphicData uri="http://schemas.openxmlformats.org/presentationml/2006/ole">
            <mc:AlternateContent xmlns:mc="http://schemas.openxmlformats.org/markup-compatibility/2006">
              <mc:Choice xmlns:v="urn:schemas-microsoft-com:vml" Requires="v">
                <p:oleObj name="Equation" r:id="rId5" imgW="736600" imgH="203200" progId="Equation.3">
                  <p:embed/>
                </p:oleObj>
              </mc:Choice>
              <mc:Fallback>
                <p:oleObj name="Equation" r:id="rId5" imgW="736600" imgH="203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5257800"/>
                        <a:ext cx="3239421" cy="561975"/>
                      </a:xfrm>
                      <a:prstGeom prst="rect">
                        <a:avLst/>
                      </a:prstGeom>
                      <a:solidFill>
                        <a:schemeClr val="bg1"/>
                      </a:solidFill>
                      <a:ln>
                        <a:noFill/>
                      </a:ln>
                    </p:spPr>
                  </p:pic>
                </p:oleObj>
              </mc:Fallback>
            </mc:AlternateContent>
          </a:graphicData>
        </a:graphic>
      </p:graphicFrame>
      <p:graphicFrame>
        <p:nvGraphicFramePr>
          <p:cNvPr id="20" name="Object 3"/>
          <p:cNvGraphicFramePr>
            <a:graphicFrameLocks noChangeAspect="1"/>
          </p:cNvGraphicFramePr>
          <p:nvPr>
            <p:extLst>
              <p:ext uri="{D42A27DB-BD31-4B8C-83A1-F6EECF244321}">
                <p14:modId xmlns:p14="http://schemas.microsoft.com/office/powerpoint/2010/main" val="3819419979"/>
              </p:ext>
            </p:extLst>
          </p:nvPr>
        </p:nvGraphicFramePr>
        <p:xfrm>
          <a:off x="609600" y="4800600"/>
          <a:ext cx="296863" cy="381000"/>
        </p:xfrm>
        <a:graphic>
          <a:graphicData uri="http://schemas.openxmlformats.org/presentationml/2006/ole">
            <mc:AlternateContent xmlns:mc="http://schemas.openxmlformats.org/markup-compatibility/2006">
              <mc:Choice xmlns:v="urn:schemas-microsoft-com:vml" Requires="v">
                <p:oleObj name="Equation" r:id="rId7" imgW="126780" imgH="164814" progId="Equation.3">
                  <p:embed/>
                </p:oleObj>
              </mc:Choice>
              <mc:Fallback>
                <p:oleObj name="Equation" r:id="rId7" imgW="126780" imgH="16481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4800600"/>
                        <a:ext cx="296863" cy="381000"/>
                      </a:xfrm>
                      <a:prstGeom prst="rect">
                        <a:avLst/>
                      </a:prstGeom>
                      <a:solidFill>
                        <a:schemeClr val="bg1"/>
                      </a:solidFill>
                      <a:ln>
                        <a:noFill/>
                      </a:ln>
                    </p:spPr>
                  </p:pic>
                </p:oleObj>
              </mc:Fallback>
            </mc:AlternateContent>
          </a:graphicData>
        </a:graphic>
      </p:graphicFrame>
      <p:graphicFrame>
        <p:nvGraphicFramePr>
          <p:cNvPr id="21" name="Object 15"/>
          <p:cNvGraphicFramePr>
            <a:graphicFrameLocks noChangeAspect="1"/>
          </p:cNvGraphicFramePr>
          <p:nvPr>
            <p:extLst>
              <p:ext uri="{D42A27DB-BD31-4B8C-83A1-F6EECF244321}">
                <p14:modId xmlns:p14="http://schemas.microsoft.com/office/powerpoint/2010/main" val="661568726"/>
              </p:ext>
            </p:extLst>
          </p:nvPr>
        </p:nvGraphicFramePr>
        <p:xfrm>
          <a:off x="609600" y="5638800"/>
          <a:ext cx="255588" cy="419100"/>
        </p:xfrm>
        <a:graphic>
          <a:graphicData uri="http://schemas.openxmlformats.org/presentationml/2006/ole">
            <mc:AlternateContent xmlns:mc="http://schemas.openxmlformats.org/markup-compatibility/2006">
              <mc:Choice xmlns:v="urn:schemas-microsoft-com:vml" Requires="v">
                <p:oleObj name="Equation" r:id="rId9" imgW="126945" imgH="203112" progId="Equation.3">
                  <p:embed/>
                </p:oleObj>
              </mc:Choice>
              <mc:Fallback>
                <p:oleObj name="Equation" r:id="rId9" imgW="126945"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 y="5638800"/>
                        <a:ext cx="255588" cy="419100"/>
                      </a:xfrm>
                      <a:prstGeom prst="rect">
                        <a:avLst/>
                      </a:prstGeom>
                      <a:solidFill>
                        <a:schemeClr val="bg1"/>
                      </a:solidFill>
                      <a:ln>
                        <a:noFill/>
                      </a:ln>
                    </p:spPr>
                  </p:pic>
                </p:oleObj>
              </mc:Fallback>
            </mc:AlternateContent>
          </a:graphicData>
        </a:graphic>
      </p:graphicFrame>
      <p:pic>
        <p:nvPicPr>
          <p:cNvPr id="22" name="Content Placeholder 3"/>
          <p:cNvPicPr>
            <a:picLocks/>
          </p:cNvPicPr>
          <p:nvPr/>
        </p:nvPicPr>
        <p:blipFill>
          <a:blip r:embed="rId11">
            <a:extLst>
              <a:ext uri="{28A0092B-C50C-407E-A947-70E740481C1C}">
                <a14:useLocalDpi xmlns:a14="http://schemas.microsoft.com/office/drawing/2010/main" val="0"/>
              </a:ext>
            </a:extLst>
          </a:blip>
          <a:srcRect/>
          <a:stretch>
            <a:fillRect/>
          </a:stretch>
        </p:blipFill>
        <p:spPr>
          <a:xfrm>
            <a:off x="304800" y="1219200"/>
            <a:ext cx="4505325" cy="3143250"/>
          </a:xfrm>
          <a:prstGeom prst="rect">
            <a:avLst/>
          </a:prstGeom>
        </p:spPr>
      </p:pic>
      <p:sp>
        <p:nvSpPr>
          <p:cNvPr id="23"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sz="1800"/>
          </a:p>
        </p:txBody>
      </p:sp>
      <p:sp>
        <p:nvSpPr>
          <p:cNvPr id="24" name="Line 19"/>
          <p:cNvSpPr>
            <a:spLocks noChangeShapeType="1"/>
          </p:cNvSpPr>
          <p:nvPr/>
        </p:nvSpPr>
        <p:spPr bwMode="auto">
          <a:xfrm flipV="1">
            <a:off x="1828800" y="1752600"/>
            <a:ext cx="1600200" cy="2362200"/>
          </a:xfrm>
          <a:prstGeom prst="line">
            <a:avLst/>
          </a:prstGeom>
          <a:noFill/>
          <a:ln w="2857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 name="Line 20"/>
          <p:cNvSpPr>
            <a:spLocks noChangeShapeType="1"/>
          </p:cNvSpPr>
          <p:nvPr/>
        </p:nvSpPr>
        <p:spPr bwMode="auto">
          <a:xfrm flipV="1">
            <a:off x="533400" y="2895600"/>
            <a:ext cx="3962400" cy="152400"/>
          </a:xfrm>
          <a:prstGeom prst="line">
            <a:avLst/>
          </a:prstGeom>
          <a:noFill/>
          <a:ln w="2857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Line 21"/>
          <p:cNvSpPr>
            <a:spLocks noChangeShapeType="1"/>
          </p:cNvSpPr>
          <p:nvPr/>
        </p:nvSpPr>
        <p:spPr bwMode="auto">
          <a:xfrm flipH="1" flipV="1">
            <a:off x="2514600" y="1219200"/>
            <a:ext cx="76200" cy="175260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Line 22"/>
          <p:cNvSpPr>
            <a:spLocks noChangeShapeType="1"/>
          </p:cNvSpPr>
          <p:nvPr/>
        </p:nvSpPr>
        <p:spPr bwMode="auto">
          <a:xfrm>
            <a:off x="1600200" y="1752600"/>
            <a:ext cx="0" cy="838200"/>
          </a:xfrm>
          <a:prstGeom prst="line">
            <a:avLst/>
          </a:prstGeom>
          <a:noFill/>
          <a:ln w="285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3"/>
          <p:cNvSpPr>
            <a:spLocks noChangeShapeType="1"/>
          </p:cNvSpPr>
          <p:nvPr/>
        </p:nvSpPr>
        <p:spPr bwMode="auto">
          <a:xfrm>
            <a:off x="1600200" y="2590800"/>
            <a:ext cx="990600" cy="381000"/>
          </a:xfrm>
          <a:prstGeom prst="line">
            <a:avLst/>
          </a:prstGeom>
          <a:noFill/>
          <a:ln w="2857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25"/>
          <p:cNvSpPr>
            <a:spLocks/>
          </p:cNvSpPr>
          <p:nvPr/>
        </p:nvSpPr>
        <p:spPr bwMode="auto">
          <a:xfrm>
            <a:off x="2209800" y="2527300"/>
            <a:ext cx="914400" cy="444500"/>
          </a:xfrm>
          <a:custGeom>
            <a:avLst/>
            <a:gdLst>
              <a:gd name="T0" fmla="*/ 2147483646 w 576"/>
              <a:gd name="T1" fmla="*/ 2147483646 h 280"/>
              <a:gd name="T2" fmla="*/ 2147483646 w 576"/>
              <a:gd name="T3" fmla="*/ 2147483646 h 280"/>
              <a:gd name="T4" fmla="*/ 2147483646 w 576"/>
              <a:gd name="T5" fmla="*/ 2147483646 h 280"/>
              <a:gd name="T6" fmla="*/ 0 w 576"/>
              <a:gd name="T7" fmla="*/ 2147483646 h 280"/>
              <a:gd name="T8" fmla="*/ 0 60000 65536"/>
              <a:gd name="T9" fmla="*/ 0 60000 65536"/>
              <a:gd name="T10" fmla="*/ 0 60000 65536"/>
              <a:gd name="T11" fmla="*/ 0 60000 65536"/>
              <a:gd name="T12" fmla="*/ 0 w 576"/>
              <a:gd name="T13" fmla="*/ 0 h 280"/>
              <a:gd name="T14" fmla="*/ 576 w 576"/>
              <a:gd name="T15" fmla="*/ 280 h 280"/>
            </a:gdLst>
            <a:ahLst/>
            <a:cxnLst>
              <a:cxn ang="T8">
                <a:pos x="T0" y="T1"/>
              </a:cxn>
              <a:cxn ang="T9">
                <a:pos x="T2" y="T3"/>
              </a:cxn>
              <a:cxn ang="T10">
                <a:pos x="T4" y="T5"/>
              </a:cxn>
              <a:cxn ang="T11">
                <a:pos x="T6" y="T7"/>
              </a:cxn>
            </a:cxnLst>
            <a:rect l="T12" t="T13" r="T14" b="T15"/>
            <a:pathLst>
              <a:path w="576" h="280">
                <a:moveTo>
                  <a:pt x="576" y="280"/>
                </a:moveTo>
                <a:cubicBezTo>
                  <a:pt x="520" y="180"/>
                  <a:pt x="464" y="80"/>
                  <a:pt x="384" y="40"/>
                </a:cubicBezTo>
                <a:cubicBezTo>
                  <a:pt x="304" y="0"/>
                  <a:pt x="160" y="16"/>
                  <a:pt x="96" y="40"/>
                </a:cubicBezTo>
                <a:cubicBezTo>
                  <a:pt x="32" y="64"/>
                  <a:pt x="16" y="160"/>
                  <a:pt x="0" y="184"/>
                </a:cubicBezTo>
              </a:path>
            </a:pathLst>
          </a:custGeom>
          <a:noFill/>
          <a:ln w="28575" cmpd="sng">
            <a:solidFill>
              <a:srgbClr val="00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 Box 26"/>
          <p:cNvSpPr txBox="1">
            <a:spLocks noChangeArrowheads="1"/>
          </p:cNvSpPr>
          <p:nvPr/>
        </p:nvSpPr>
        <p:spPr bwMode="auto">
          <a:xfrm>
            <a:off x="1219200" y="1295400"/>
            <a:ext cx="685800" cy="366713"/>
          </a:xfrm>
          <a:prstGeom prst="rect">
            <a:avLst/>
          </a:prstGeom>
          <a:solidFill>
            <a:schemeClr val="bg1"/>
          </a:solidFill>
          <a:ln>
            <a:noFill/>
          </a:ln>
        </p:spPr>
        <p:txBody>
          <a:bodyPr>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50000"/>
              </a:spcBef>
              <a:buClrTx/>
              <a:buSzTx/>
              <a:buFontTx/>
              <a:buNone/>
            </a:pPr>
            <a:r>
              <a:rPr lang="en-US" sz="1800" b="1">
                <a:solidFill>
                  <a:srgbClr val="000000"/>
                </a:solidFill>
              </a:rPr>
              <a:t>Sun</a:t>
            </a:r>
          </a:p>
        </p:txBody>
      </p:sp>
    </p:spTree>
    <p:extLst>
      <p:ext uri="{BB962C8B-B14F-4D97-AF65-F5344CB8AC3E}">
        <p14:creationId xmlns:p14="http://schemas.microsoft.com/office/powerpoint/2010/main" val="480937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199" y="277813"/>
            <a:ext cx="11098709"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a:solidFill>
                  <a:srgbClr val="FF0000"/>
                </a:solidFill>
              </a:rPr>
              <a:t>Solar Angles</a:t>
            </a:r>
          </a:p>
        </p:txBody>
      </p:sp>
      <p:sp>
        <p:nvSpPr>
          <p:cNvPr id="3" name="Content Placeholder 2"/>
          <p:cNvSpPr txBox="1">
            <a:spLocks/>
          </p:cNvSpPr>
          <p:nvPr/>
        </p:nvSpPr>
        <p:spPr>
          <a:xfrm>
            <a:off x="0" y="1600200"/>
            <a:ext cx="5857652" cy="4530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defRPr/>
            </a:pPr>
            <a:r>
              <a:rPr lang="en-US" sz="2400"/>
              <a:t>From </a:t>
            </a:r>
            <a:r>
              <a:rPr lang="en-US" sz="2400" b="1" i="1"/>
              <a:t>analytical geometry</a:t>
            </a:r>
            <a:endParaRPr lang="en-US" sz="2400"/>
          </a:p>
          <a:p>
            <a:pPr>
              <a:buFont typeface="Wingdings" panose="05000000000000000000" pitchFamily="2" charset="2"/>
              <a:buNone/>
              <a:defRPr/>
            </a:pPr>
            <a:r>
              <a:rPr lang="en-US" sz="2400"/>
              <a:t> </a:t>
            </a:r>
          </a:p>
          <a:p>
            <a:pPr>
              <a:buFont typeface="Wingdings" panose="05000000000000000000" pitchFamily="2" charset="2"/>
              <a:buNone/>
              <a:defRPr/>
            </a:pPr>
            <a:r>
              <a:rPr lang="en-US" sz="2400" b="1" i="1">
                <a:solidFill>
                  <a:srgbClr val="FFC000"/>
                </a:solidFill>
              </a:rPr>
              <a:t>Sun’s zenith angle </a:t>
            </a:r>
            <a:endParaRPr lang="en-US" sz="2400"/>
          </a:p>
          <a:p>
            <a:pPr>
              <a:buFont typeface="Wingdings" panose="05000000000000000000" pitchFamily="2" charset="2"/>
              <a:buNone/>
              <a:defRPr/>
            </a:pPr>
            <a:r>
              <a:rPr lang="en-US" sz="2400" i="1"/>
              <a:t> cos (</a:t>
            </a:r>
            <a:r>
              <a:rPr lang="en-US" sz="2400"/>
              <a:t>ψ) = c</a:t>
            </a:r>
            <a:r>
              <a:rPr lang="en-US" sz="2400" i="1"/>
              <a:t>os (l) cos(h)cos(d)</a:t>
            </a:r>
            <a:r>
              <a:rPr lang="en-US" sz="2400"/>
              <a:t> </a:t>
            </a:r>
          </a:p>
          <a:p>
            <a:pPr>
              <a:buFont typeface="Wingdings" panose="05000000000000000000" pitchFamily="2" charset="2"/>
              <a:buNone/>
              <a:defRPr/>
            </a:pPr>
            <a:r>
              <a:rPr lang="en-US" sz="2400"/>
              <a:t>           + </a:t>
            </a:r>
            <a:r>
              <a:rPr lang="en-US" sz="2400" i="1"/>
              <a:t>sin (l) sin (d)</a:t>
            </a:r>
            <a:r>
              <a:rPr lang="en-US" sz="2400"/>
              <a:t>	</a:t>
            </a:r>
          </a:p>
          <a:p>
            <a:pPr>
              <a:buFont typeface="Wingdings" panose="05000000000000000000" pitchFamily="2" charset="2"/>
              <a:buNone/>
              <a:defRPr/>
            </a:pPr>
            <a:r>
              <a:rPr lang="en-US" sz="2400"/>
              <a:t>      Also β = π/2 - ψ</a:t>
            </a:r>
          </a:p>
          <a:p>
            <a:pPr>
              <a:buFont typeface="Wingdings" panose="05000000000000000000" pitchFamily="2" charset="2"/>
              <a:buNone/>
              <a:defRPr/>
            </a:pPr>
            <a:endParaRPr lang="en-US" sz="2400"/>
          </a:p>
          <a:p>
            <a:pPr>
              <a:buFont typeface="Wingdings" panose="05000000000000000000" pitchFamily="2" charset="2"/>
              <a:buNone/>
              <a:defRPr/>
            </a:pPr>
            <a:r>
              <a:rPr lang="en-US" sz="2400" b="1" i="1">
                <a:solidFill>
                  <a:srgbClr val="FFC000"/>
                </a:solidFill>
              </a:rPr>
              <a:t>Sun’s altitude angle:</a:t>
            </a:r>
            <a:endParaRPr lang="en-US" sz="2400"/>
          </a:p>
          <a:p>
            <a:pPr>
              <a:buFont typeface="Wingdings" panose="05000000000000000000" pitchFamily="2" charset="2"/>
              <a:buNone/>
              <a:defRPr/>
            </a:pPr>
            <a:r>
              <a:rPr lang="en-US" sz="2400" i="1"/>
              <a:t>sin (</a:t>
            </a:r>
            <a:r>
              <a:rPr lang="en-US" sz="2400"/>
              <a:t>β) = </a:t>
            </a:r>
            <a:r>
              <a:rPr lang="en-US" sz="2400" i="1"/>
              <a:t>cos (l) cos (h) cos (d )</a:t>
            </a:r>
          </a:p>
          <a:p>
            <a:pPr>
              <a:buFont typeface="Wingdings" panose="05000000000000000000" pitchFamily="2" charset="2"/>
              <a:buNone/>
              <a:defRPr/>
            </a:pPr>
            <a:r>
              <a:rPr lang="en-US" sz="2400" i="1"/>
              <a:t>                + sin (l) sin (d)</a:t>
            </a:r>
            <a:r>
              <a:rPr lang="en-US" sz="2400"/>
              <a:t>	</a:t>
            </a:r>
            <a:endParaRPr lang="en-US" sz="2400" dirty="0"/>
          </a:p>
        </p:txBody>
      </p:sp>
      <p:sp>
        <p:nvSpPr>
          <p:cNvPr id="4" name="TextBox 3"/>
          <p:cNvSpPr txBox="1">
            <a:spLocks noChangeArrowheads="1"/>
          </p:cNvSpPr>
          <p:nvPr/>
        </p:nvSpPr>
        <p:spPr bwMode="auto">
          <a:xfrm>
            <a:off x="4267199" y="1752600"/>
            <a:ext cx="6577013"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sz="2400" dirty="0">
                <a:solidFill>
                  <a:srgbClr val="FFCC00"/>
                </a:solidFill>
              </a:rPr>
              <a:t>Sun's azimuth</a:t>
            </a:r>
            <a:r>
              <a:rPr lang="en-US" sz="2000" dirty="0"/>
              <a:t> (   ) is given by</a:t>
            </a:r>
          </a:p>
          <a:p>
            <a:pPr>
              <a:spcBef>
                <a:spcPct val="0"/>
              </a:spcBef>
              <a:buClrTx/>
              <a:buSzTx/>
              <a:buFontTx/>
              <a:buNone/>
            </a:pPr>
            <a:r>
              <a:rPr lang="en-US" sz="2000" dirty="0"/>
              <a:t> </a:t>
            </a:r>
          </a:p>
          <a:p>
            <a:pPr>
              <a:spcBef>
                <a:spcPct val="0"/>
              </a:spcBef>
              <a:buClrTx/>
              <a:buSzTx/>
              <a:buFontTx/>
              <a:buNone/>
            </a:pPr>
            <a:r>
              <a:rPr lang="es-MX" sz="2000" i="1" dirty="0" err="1"/>
              <a:t>cos</a:t>
            </a:r>
            <a:r>
              <a:rPr lang="es-MX" sz="2000" dirty="0"/>
              <a:t> (</a:t>
            </a:r>
            <a:r>
              <a:rPr lang="en-US" sz="2000" i="1" dirty="0"/>
              <a:t>     ) </a:t>
            </a:r>
            <a:r>
              <a:rPr lang="es-MX" sz="2000" dirty="0"/>
              <a:t>= </a:t>
            </a:r>
            <a:r>
              <a:rPr lang="es-MX" sz="2000" i="1" dirty="0" err="1"/>
              <a:t>sec</a:t>
            </a:r>
            <a:r>
              <a:rPr lang="es-MX" sz="2000" i="1" dirty="0"/>
              <a:t> (</a:t>
            </a:r>
            <a:r>
              <a:rPr lang="en-US" sz="2000" dirty="0"/>
              <a:t>β)</a:t>
            </a:r>
            <a:r>
              <a:rPr lang="es-MX" sz="2000" dirty="0"/>
              <a:t>{</a:t>
            </a:r>
            <a:r>
              <a:rPr lang="es-MX" sz="2000" i="1" dirty="0" err="1"/>
              <a:t>cos</a:t>
            </a:r>
            <a:r>
              <a:rPr lang="es-MX" sz="2000" i="1" dirty="0"/>
              <a:t> (l) sin (d)</a:t>
            </a:r>
          </a:p>
          <a:p>
            <a:pPr>
              <a:spcBef>
                <a:spcPct val="0"/>
              </a:spcBef>
              <a:buClrTx/>
              <a:buSzTx/>
              <a:buFontTx/>
              <a:buNone/>
            </a:pPr>
            <a:r>
              <a:rPr lang="es-MX" sz="2000" i="1" dirty="0"/>
              <a:t>                  -</a:t>
            </a:r>
            <a:r>
              <a:rPr lang="es-MX" sz="2000" i="1" dirty="0" err="1"/>
              <a:t>cos</a:t>
            </a:r>
            <a:r>
              <a:rPr lang="es-MX" sz="2000" i="1" dirty="0"/>
              <a:t> (d) sin (l) </a:t>
            </a:r>
            <a:r>
              <a:rPr lang="es-MX" sz="2000" i="1" dirty="0" err="1"/>
              <a:t>cos</a:t>
            </a:r>
            <a:r>
              <a:rPr lang="es-MX" sz="2000" i="1" dirty="0"/>
              <a:t> (h)</a:t>
            </a:r>
            <a:r>
              <a:rPr lang="es-MX" sz="2000" dirty="0"/>
              <a:t>}	</a:t>
            </a:r>
            <a:endParaRPr lang="en-US" sz="2000" dirty="0"/>
          </a:p>
          <a:p>
            <a:pPr>
              <a:spcBef>
                <a:spcPct val="0"/>
              </a:spcBef>
              <a:buClrTx/>
              <a:buSzTx/>
              <a:buFontTx/>
              <a:buNone/>
            </a:pPr>
            <a:r>
              <a:rPr lang="en-US" sz="2000" dirty="0"/>
              <a:t>Or</a:t>
            </a:r>
          </a:p>
          <a:p>
            <a:pPr>
              <a:spcBef>
                <a:spcPct val="0"/>
              </a:spcBef>
              <a:buClrTx/>
              <a:buSzTx/>
              <a:buFontTx/>
              <a:buNone/>
            </a:pPr>
            <a:endParaRPr lang="en-US" sz="2000" dirty="0"/>
          </a:p>
          <a:p>
            <a:pPr>
              <a:spcBef>
                <a:spcPct val="0"/>
              </a:spcBef>
              <a:buClrTx/>
              <a:buSzTx/>
              <a:buFontTx/>
              <a:buNone/>
            </a:pPr>
            <a:r>
              <a:rPr lang="es-MX" sz="2000" i="1" dirty="0" err="1"/>
              <a:t>Cos</a:t>
            </a:r>
            <a:r>
              <a:rPr lang="es-MX" sz="2000" i="1" dirty="0"/>
              <a:t> </a:t>
            </a:r>
            <a:r>
              <a:rPr lang="es-MX" sz="2000" dirty="0"/>
              <a:t>    = (</a:t>
            </a:r>
            <a:r>
              <a:rPr lang="es-MX" sz="2000" i="1" dirty="0"/>
              <a:t>sin </a:t>
            </a:r>
            <a:r>
              <a:rPr lang="en-US" sz="2000" dirty="0"/>
              <a:t>β </a:t>
            </a:r>
            <a:r>
              <a:rPr lang="es-MX" sz="2000" i="1" dirty="0"/>
              <a:t>sin l – sin d )/(</a:t>
            </a:r>
            <a:r>
              <a:rPr lang="es-MX" sz="2000" i="1" dirty="0" err="1"/>
              <a:t>cos</a:t>
            </a:r>
            <a:r>
              <a:rPr lang="es-MX" sz="2000" i="1" dirty="0"/>
              <a:t> </a:t>
            </a:r>
            <a:r>
              <a:rPr lang="en-US" sz="2000" dirty="0"/>
              <a:t>β</a:t>
            </a:r>
            <a:r>
              <a:rPr lang="es-MX" sz="2000" i="1" dirty="0"/>
              <a:t> </a:t>
            </a:r>
            <a:r>
              <a:rPr lang="es-MX" sz="2000" i="1" dirty="0" err="1"/>
              <a:t>cos</a:t>
            </a:r>
            <a:r>
              <a:rPr lang="es-MX" sz="2000" i="1" dirty="0"/>
              <a:t> l)</a:t>
            </a:r>
            <a:endParaRPr lang="en-US" sz="2000" dirty="0"/>
          </a:p>
          <a:p>
            <a:pPr>
              <a:spcBef>
                <a:spcPct val="0"/>
              </a:spcBef>
              <a:buClrTx/>
              <a:buSzTx/>
              <a:buFontTx/>
              <a:buNone/>
            </a:pPr>
            <a:r>
              <a:rPr lang="es-MX" sz="2000" dirty="0"/>
              <a:t> </a:t>
            </a:r>
            <a:endParaRPr lang="en-US" sz="2000" dirty="0"/>
          </a:p>
          <a:p>
            <a:pPr>
              <a:spcBef>
                <a:spcPct val="0"/>
              </a:spcBef>
              <a:buClrTx/>
              <a:buSzTx/>
              <a:buFontTx/>
              <a:buNone/>
            </a:pPr>
            <a:endParaRPr lang="en-US" sz="2000" dirty="0"/>
          </a:p>
        </p:txBody>
      </p:sp>
      <p:graphicFrame>
        <p:nvGraphicFramePr>
          <p:cNvPr id="5" name="Object 3"/>
          <p:cNvGraphicFramePr>
            <a:graphicFrameLocks noChangeAspect="1"/>
          </p:cNvGraphicFramePr>
          <p:nvPr>
            <p:extLst>
              <p:ext uri="{D42A27DB-BD31-4B8C-83A1-F6EECF244321}">
                <p14:modId xmlns:p14="http://schemas.microsoft.com/office/powerpoint/2010/main" val="1070377164"/>
              </p:ext>
            </p:extLst>
          </p:nvPr>
        </p:nvGraphicFramePr>
        <p:xfrm>
          <a:off x="6400800" y="1828800"/>
          <a:ext cx="321143" cy="304800"/>
        </p:xfrm>
        <a:graphic>
          <a:graphicData uri="http://schemas.openxmlformats.org/presentationml/2006/ole">
            <mc:AlternateContent xmlns:mc="http://schemas.openxmlformats.org/markup-compatibility/2006">
              <mc:Choice xmlns:v="urn:schemas-microsoft-com:vml" Requires="v">
                <p:oleObj name="Equation" r:id="rId5" imgW="126780" imgH="164814" progId="Equation.3">
                  <p:embed/>
                </p:oleObj>
              </mc:Choice>
              <mc:Fallback>
                <p:oleObj name="Equation" r:id="rId5" imgW="126780"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1828800"/>
                        <a:ext cx="321143" cy="304800"/>
                      </a:xfrm>
                      <a:prstGeom prst="rect">
                        <a:avLst/>
                      </a:prstGeom>
                      <a:solidFill>
                        <a:schemeClr val="bg1"/>
                      </a:solidFill>
                      <a:ln>
                        <a:noFill/>
                      </a:ln>
                    </p:spPr>
                  </p:pic>
                </p:oleObj>
              </mc:Fallback>
            </mc:AlternateContent>
          </a:graphicData>
        </a:graphic>
      </p:graphicFrame>
      <p:graphicFrame>
        <p:nvGraphicFramePr>
          <p:cNvPr id="6" name="Object 7"/>
          <p:cNvGraphicFramePr>
            <a:graphicFrameLocks noChangeAspect="1"/>
          </p:cNvGraphicFramePr>
          <p:nvPr>
            <p:extLst>
              <p:ext uri="{D42A27DB-BD31-4B8C-83A1-F6EECF244321}">
                <p14:modId xmlns:p14="http://schemas.microsoft.com/office/powerpoint/2010/main" val="1429881876"/>
              </p:ext>
            </p:extLst>
          </p:nvPr>
        </p:nvGraphicFramePr>
        <p:xfrm>
          <a:off x="4953000" y="2438400"/>
          <a:ext cx="321143" cy="304800"/>
        </p:xfrm>
        <a:graphic>
          <a:graphicData uri="http://schemas.openxmlformats.org/presentationml/2006/ole">
            <mc:AlternateContent xmlns:mc="http://schemas.openxmlformats.org/markup-compatibility/2006">
              <mc:Choice xmlns:v="urn:schemas-microsoft-com:vml" Requires="v">
                <p:oleObj name="Equation" r:id="rId7" imgW="126780" imgH="164814" progId="Equation.3">
                  <p:embed/>
                </p:oleObj>
              </mc:Choice>
              <mc:Fallback>
                <p:oleObj name="Equation" r:id="rId7" imgW="126780"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2438400"/>
                        <a:ext cx="321143" cy="304800"/>
                      </a:xfrm>
                      <a:prstGeom prst="rect">
                        <a:avLst/>
                      </a:prstGeom>
                      <a:solidFill>
                        <a:schemeClr val="bg1"/>
                      </a:solidFill>
                      <a:ln>
                        <a:noFill/>
                      </a:ln>
                    </p:spPr>
                  </p:pic>
                </p:oleObj>
              </mc:Fallback>
            </mc:AlternateContent>
          </a:graphicData>
        </a:graphic>
      </p:graphicFrame>
      <p:graphicFrame>
        <p:nvGraphicFramePr>
          <p:cNvPr id="7" name="Object 8"/>
          <p:cNvGraphicFramePr>
            <a:graphicFrameLocks noChangeAspect="1"/>
          </p:cNvGraphicFramePr>
          <p:nvPr>
            <p:extLst>
              <p:ext uri="{D42A27DB-BD31-4B8C-83A1-F6EECF244321}">
                <p14:modId xmlns:p14="http://schemas.microsoft.com/office/powerpoint/2010/main" val="3207612753"/>
              </p:ext>
            </p:extLst>
          </p:nvPr>
        </p:nvGraphicFramePr>
        <p:xfrm>
          <a:off x="4876800" y="3581400"/>
          <a:ext cx="344694" cy="419100"/>
        </p:xfrm>
        <a:graphic>
          <a:graphicData uri="http://schemas.openxmlformats.org/presentationml/2006/ole">
            <mc:AlternateContent xmlns:mc="http://schemas.openxmlformats.org/markup-compatibility/2006">
              <mc:Choice xmlns:v="urn:schemas-microsoft-com:vml" Requires="v">
                <p:oleObj name="Equation" r:id="rId8" imgW="126945" imgH="203112" progId="Equation.3">
                  <p:embed/>
                </p:oleObj>
              </mc:Choice>
              <mc:Fallback>
                <p:oleObj name="Equation" r:id="rId8" imgW="126945" imgH="20311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3581400"/>
                        <a:ext cx="344694" cy="419100"/>
                      </a:xfrm>
                      <a:prstGeom prst="rect">
                        <a:avLst/>
                      </a:prstGeom>
                      <a:solidFill>
                        <a:schemeClr val="bg1"/>
                      </a:solidFill>
                      <a:ln>
                        <a:noFill/>
                      </a:ln>
                    </p:spPr>
                  </p:pic>
                </p:oleObj>
              </mc:Fallback>
            </mc:AlternateContent>
          </a:graphicData>
        </a:graphic>
      </p:graphicFrame>
    </p:spTree>
    <p:extLst>
      <p:ext uri="{BB962C8B-B14F-4D97-AF65-F5344CB8AC3E}">
        <p14:creationId xmlns:p14="http://schemas.microsoft.com/office/powerpoint/2010/main" val="2324584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603"/>
            <a:ext cx="10847070" cy="5971322"/>
          </a:xfrm>
        </p:spPr>
        <p:txBody>
          <a:bodyPr>
            <a:normAutofit fontScale="90000"/>
          </a:bodyPr>
          <a:lstStyle/>
          <a:p>
            <a:pPr>
              <a:lnSpc>
                <a:spcPct val="90000"/>
              </a:lnSpc>
              <a:buClr>
                <a:srgbClr val="FF3300"/>
              </a:buClr>
              <a:buSzPct val="125000"/>
              <a:defRPr/>
            </a:pPr>
            <a:r>
              <a:rPr lang="en-US" sz="2400" dirty="0">
                <a:solidFill>
                  <a:schemeClr val="tx1"/>
                </a:solidFill>
              </a:rPr>
              <a:t>Intensity of solar radiation incident on a surface  is important in the design of solar collectors, photovoltaic cells, solar heating and cooling systems, and  thermal management of building.  </a:t>
            </a:r>
            <a:br>
              <a:rPr lang="en-US" sz="2400" dirty="0">
                <a:solidFill>
                  <a:schemeClr val="tx1"/>
                </a:solidFill>
              </a:rPr>
            </a:br>
            <a:r>
              <a:rPr lang="en-US" sz="2400" dirty="0">
                <a:solidFill>
                  <a:schemeClr val="tx1"/>
                </a:solidFill>
              </a:rPr>
              <a:t>This effect depends on both the location of the sun in the sky and </a:t>
            </a:r>
            <a:r>
              <a:rPr lang="en-US" sz="2400" b="1" i="1" dirty="0">
                <a:solidFill>
                  <a:schemeClr val="tx1"/>
                </a:solidFill>
              </a:rPr>
              <a:t>the clearness of the atmosphere </a:t>
            </a:r>
            <a:r>
              <a:rPr lang="en-US" sz="2400" dirty="0">
                <a:solidFill>
                  <a:schemeClr val="tx1"/>
                </a:solidFill>
              </a:rPr>
              <a:t>as well as on the </a:t>
            </a:r>
            <a:r>
              <a:rPr lang="en-US" sz="2400" b="1" dirty="0">
                <a:solidFill>
                  <a:schemeClr val="tx1"/>
                </a:solidFill>
              </a:rPr>
              <a:t>nature and orientation of the building</a:t>
            </a:r>
            <a:r>
              <a:rPr lang="en-US" sz="2400" dirty="0">
                <a:solidFill>
                  <a:schemeClr val="tx1"/>
                </a:solidFill>
              </a:rPr>
              <a:t>. </a:t>
            </a:r>
            <a:br>
              <a:rPr lang="en-US" sz="2400" dirty="0">
                <a:solidFill>
                  <a:schemeClr val="tx1"/>
                </a:solidFill>
              </a:rPr>
            </a:br>
            <a:br>
              <a:rPr lang="en-US" sz="2400" dirty="0">
                <a:solidFill>
                  <a:schemeClr val="tx1"/>
                </a:solidFill>
              </a:rPr>
            </a:br>
            <a:r>
              <a:rPr lang="en-US" sz="2400" dirty="0">
                <a:solidFill>
                  <a:schemeClr val="tx1"/>
                </a:solidFill>
              </a:rPr>
              <a:t>Important points:</a:t>
            </a:r>
            <a:br>
              <a:rPr lang="en-US" sz="2400" dirty="0">
                <a:solidFill>
                  <a:schemeClr val="tx1"/>
                </a:solidFill>
              </a:rPr>
            </a:br>
            <a:r>
              <a:rPr lang="en-US" sz="2400" dirty="0">
                <a:solidFill>
                  <a:schemeClr val="tx1"/>
                </a:solidFill>
              </a:rPr>
              <a:t>     -  </a:t>
            </a:r>
            <a:r>
              <a:rPr lang="en-US" sz="2400" i="1" dirty="0">
                <a:solidFill>
                  <a:schemeClr val="tx1"/>
                </a:solidFill>
              </a:rPr>
              <a:t>Characteristics of sun’s energy </a:t>
            </a:r>
            <a:r>
              <a:rPr lang="en-US" sz="2400" dirty="0">
                <a:solidFill>
                  <a:schemeClr val="tx1"/>
                </a:solidFill>
              </a:rPr>
              <a:t>outside the earth’s atmosphere, its intensity and its spectral distribution</a:t>
            </a:r>
            <a:br>
              <a:rPr lang="en-US" sz="2400" dirty="0">
                <a:solidFill>
                  <a:schemeClr val="tx1"/>
                </a:solidFill>
              </a:rPr>
            </a:br>
            <a:r>
              <a:rPr lang="en-US" sz="2400" dirty="0">
                <a:solidFill>
                  <a:schemeClr val="tx1"/>
                </a:solidFill>
              </a:rPr>
              <a:t>     - </a:t>
            </a:r>
            <a:r>
              <a:rPr lang="en-US" sz="2400" i="1" dirty="0">
                <a:solidFill>
                  <a:schemeClr val="tx1"/>
                </a:solidFill>
              </a:rPr>
              <a:t>Variation with  sun’s location in the sky </a:t>
            </a:r>
            <a:r>
              <a:rPr lang="en-US" sz="2400" dirty="0">
                <a:solidFill>
                  <a:schemeClr val="tx1"/>
                </a:solidFill>
              </a:rPr>
              <a:t>during the day and  with seasons for various locations on the earth's surface.</a:t>
            </a:r>
            <a:br>
              <a:rPr lang="en-US" sz="2400" dirty="0">
                <a:solidFill>
                  <a:schemeClr val="tx1"/>
                </a:solidFill>
              </a:rPr>
            </a:br>
            <a:r>
              <a:rPr lang="en-US" sz="2400" dirty="0">
                <a:solidFill>
                  <a:schemeClr val="tx1"/>
                </a:solidFill>
              </a:rPr>
              <a:t>The sun’s  structure and characteristics determine the nature of the energy it radiates into space.</a:t>
            </a:r>
            <a:br>
              <a:rPr lang="en-US" sz="2400" dirty="0">
                <a:solidFill>
                  <a:schemeClr val="tx1"/>
                </a:solidFill>
              </a:rPr>
            </a:br>
            <a:br>
              <a:rPr lang="en-US" sz="2400" dirty="0">
                <a:solidFill>
                  <a:schemeClr val="tx1"/>
                </a:solidFill>
              </a:rPr>
            </a:br>
            <a:r>
              <a:rPr lang="en-US" sz="2400" dirty="0">
                <a:solidFill>
                  <a:schemeClr val="tx1"/>
                </a:solidFill>
              </a:rPr>
              <a:t>Energy is released due to continuous fusion </a:t>
            </a:r>
            <a:br>
              <a:rPr lang="en-US" sz="2400" dirty="0">
                <a:solidFill>
                  <a:schemeClr val="tx1"/>
                </a:solidFill>
              </a:rPr>
            </a:br>
            <a:r>
              <a:rPr lang="en-US" sz="2400" dirty="0">
                <a:solidFill>
                  <a:schemeClr val="tx1"/>
                </a:solidFill>
              </a:rPr>
              <a:t>    reaction with interior at a temperature of the order of million degrees.</a:t>
            </a:r>
            <a:br>
              <a:rPr lang="en-US" sz="2400" dirty="0">
                <a:solidFill>
                  <a:schemeClr val="tx1"/>
                </a:solidFill>
              </a:rPr>
            </a:br>
            <a:br>
              <a:rPr lang="en-US" sz="2400" dirty="0">
                <a:solidFill>
                  <a:schemeClr val="tx1"/>
                </a:solidFill>
              </a:rPr>
            </a:br>
            <a:r>
              <a:rPr lang="en-US" sz="2400" dirty="0">
                <a:solidFill>
                  <a:schemeClr val="tx1"/>
                </a:solidFill>
              </a:rPr>
              <a:t>Radiation is based on sun’s outer surface temperature of 5777 K and core of 15 million </a:t>
            </a:r>
            <a:r>
              <a:rPr lang="en-US" sz="2400" dirty="0">
                <a:solidFill>
                  <a:schemeClr val="tx1"/>
                </a:solidFill>
                <a:latin typeface="Calibri" panose="020F0502020204030204" pitchFamily="34" charset="0"/>
                <a:cs typeface="Calibri" panose="020F0502020204030204" pitchFamily="34" charset="0"/>
              </a:rPr>
              <a:t>°C.</a:t>
            </a:r>
            <a:br>
              <a:rPr lang="en-US" sz="2400" dirty="0">
                <a:solidFill>
                  <a:schemeClr val="tx1"/>
                </a:solidFill>
              </a:rPr>
            </a:br>
            <a:br>
              <a:rPr lang="en-US" sz="2400" dirty="0">
                <a:solidFill>
                  <a:schemeClr val="tx1"/>
                </a:solidFill>
              </a:rPr>
            </a:br>
            <a:endParaRPr lang="en-US" sz="2400" dirty="0">
              <a:solidFill>
                <a:schemeClr val="tx1"/>
              </a:solidFill>
            </a:endParaRPr>
          </a:p>
        </p:txBody>
      </p:sp>
    </p:spTree>
    <p:extLst>
      <p:ext uri="{BB962C8B-B14F-4D97-AF65-F5344CB8AC3E}">
        <p14:creationId xmlns:p14="http://schemas.microsoft.com/office/powerpoint/2010/main" val="2871776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7812"/>
            <a:ext cx="11158538" cy="12759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br>
              <a:rPr lang="en-US" b="1" dirty="0">
                <a:solidFill>
                  <a:srgbClr val="FF0000"/>
                </a:solidFill>
              </a:rPr>
            </a:br>
            <a:r>
              <a:rPr lang="en-US" b="1" dirty="0">
                <a:solidFill>
                  <a:srgbClr val="FF0000"/>
                </a:solidFill>
              </a:rPr>
              <a:t>Angle of Incidence (</a:t>
            </a:r>
            <a:r>
              <a:rPr lang="en-US" dirty="0">
                <a:solidFill>
                  <a:srgbClr val="FF0000"/>
                </a:solidFill>
              </a:rPr>
              <a:t>θ)    </a:t>
            </a:r>
            <a:br>
              <a:rPr lang="en-US" dirty="0">
                <a:solidFill>
                  <a:srgbClr val="FF0000"/>
                </a:solidFill>
              </a:rPr>
            </a:br>
            <a:endParaRPr lang="en-US" dirty="0">
              <a:solidFill>
                <a:srgbClr val="FF0000"/>
              </a:solidFill>
            </a:endParaRPr>
          </a:p>
        </p:txBody>
      </p:sp>
      <p:sp>
        <p:nvSpPr>
          <p:cNvPr id="3" name="Content Placeholder 2"/>
          <p:cNvSpPr txBox="1">
            <a:spLocks/>
          </p:cNvSpPr>
          <p:nvPr/>
        </p:nvSpPr>
        <p:spPr>
          <a:xfrm>
            <a:off x="457200" y="1600200"/>
            <a:ext cx="11158538" cy="50577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defRPr/>
            </a:pPr>
            <a:r>
              <a:rPr lang="en-US" b="1" i="1" dirty="0"/>
              <a:t>Angle of incidence</a:t>
            </a:r>
            <a:r>
              <a:rPr lang="en-US" dirty="0"/>
              <a:t> is the angle between the sun's rays and normal to the surface</a:t>
            </a:r>
          </a:p>
          <a:p>
            <a:pPr>
              <a:buFont typeface="Wingdings" panose="05000000000000000000" pitchFamily="2" charset="2"/>
              <a:buNone/>
              <a:defRPr/>
            </a:pPr>
            <a:r>
              <a:rPr lang="es-MX" i="1" dirty="0"/>
              <a:t>   </a:t>
            </a:r>
            <a:r>
              <a:rPr lang="es-MX" i="1" dirty="0" err="1"/>
              <a:t>cos</a:t>
            </a:r>
            <a:r>
              <a:rPr lang="es-MX" dirty="0"/>
              <a:t> </a:t>
            </a:r>
            <a:r>
              <a:rPr lang="en-US" dirty="0"/>
              <a:t>θ</a:t>
            </a:r>
            <a:r>
              <a:rPr lang="es-MX" dirty="0"/>
              <a:t> = </a:t>
            </a:r>
            <a:r>
              <a:rPr lang="es-MX" dirty="0" err="1"/>
              <a:t>c</a:t>
            </a:r>
            <a:r>
              <a:rPr lang="es-MX" i="1" dirty="0" err="1"/>
              <a:t>os</a:t>
            </a:r>
            <a:r>
              <a:rPr lang="en-US" dirty="0"/>
              <a:t>β</a:t>
            </a:r>
            <a:r>
              <a:rPr lang="es-MX" i="1" dirty="0"/>
              <a:t> </a:t>
            </a:r>
            <a:r>
              <a:rPr lang="es-MX" i="1" dirty="0" err="1"/>
              <a:t>cos</a:t>
            </a:r>
            <a:r>
              <a:rPr lang="es-MX" i="1" dirty="0"/>
              <a:t>      sin</a:t>
            </a:r>
            <a:r>
              <a:rPr lang="en-US" i="1" dirty="0"/>
              <a:t>α</a:t>
            </a:r>
            <a:r>
              <a:rPr lang="es-MX" dirty="0"/>
              <a:t> +  </a:t>
            </a:r>
            <a:r>
              <a:rPr lang="es-MX" i="1" dirty="0"/>
              <a:t>sin</a:t>
            </a:r>
            <a:r>
              <a:rPr lang="en-US" dirty="0"/>
              <a:t>β</a:t>
            </a:r>
            <a:r>
              <a:rPr lang="es-MX" i="1" dirty="0"/>
              <a:t> </a:t>
            </a:r>
            <a:r>
              <a:rPr lang="es-MX" i="1" dirty="0" err="1"/>
              <a:t>cos</a:t>
            </a:r>
            <a:r>
              <a:rPr lang="en-US" i="1" dirty="0"/>
              <a:t>α</a:t>
            </a:r>
            <a:endParaRPr lang="en-US" dirty="0"/>
          </a:p>
          <a:p>
            <a:pPr>
              <a:buFont typeface="Wingdings" panose="05000000000000000000" pitchFamily="2" charset="2"/>
              <a:buNone/>
              <a:defRPr/>
            </a:pPr>
            <a:endParaRPr lang="en-US" dirty="0"/>
          </a:p>
          <a:p>
            <a:pPr>
              <a:buFont typeface="Wingdings" panose="05000000000000000000" pitchFamily="2" charset="2"/>
              <a:buNone/>
              <a:defRPr/>
            </a:pPr>
            <a:r>
              <a:rPr lang="en-US" dirty="0"/>
              <a:t>For </a:t>
            </a:r>
            <a:r>
              <a:rPr lang="en-US" b="1" i="1" dirty="0">
                <a:solidFill>
                  <a:srgbClr val="FFCC00"/>
                </a:solidFill>
              </a:rPr>
              <a:t>vertical surface</a:t>
            </a:r>
            <a:endParaRPr lang="en-US" i="1" dirty="0">
              <a:solidFill>
                <a:srgbClr val="FFCC00"/>
              </a:solidFill>
            </a:endParaRPr>
          </a:p>
          <a:p>
            <a:pPr>
              <a:buFont typeface="Wingdings" panose="05000000000000000000" pitchFamily="2" charset="2"/>
              <a:buNone/>
              <a:defRPr/>
            </a:pPr>
            <a:r>
              <a:rPr lang="es-MX" i="1" dirty="0"/>
              <a:t>   </a:t>
            </a:r>
            <a:r>
              <a:rPr lang="es-MX" i="1" dirty="0" err="1"/>
              <a:t>cos</a:t>
            </a:r>
            <a:r>
              <a:rPr lang="es-MX" dirty="0"/>
              <a:t> </a:t>
            </a:r>
            <a:r>
              <a:rPr lang="en-US" dirty="0"/>
              <a:t>θ</a:t>
            </a:r>
            <a:r>
              <a:rPr lang="es-MX" dirty="0"/>
              <a:t> = </a:t>
            </a:r>
            <a:r>
              <a:rPr lang="es-MX" dirty="0" err="1"/>
              <a:t>c</a:t>
            </a:r>
            <a:r>
              <a:rPr lang="es-MX" i="1" dirty="0" err="1"/>
              <a:t>os</a:t>
            </a:r>
            <a:r>
              <a:rPr lang="es-MX" i="1" dirty="0"/>
              <a:t> </a:t>
            </a:r>
            <a:r>
              <a:rPr lang="en-US" dirty="0"/>
              <a:t>β</a:t>
            </a:r>
            <a:r>
              <a:rPr lang="es-MX" i="1" dirty="0"/>
              <a:t> </a:t>
            </a:r>
            <a:r>
              <a:rPr lang="es-MX" i="1" dirty="0" err="1"/>
              <a:t>cos</a:t>
            </a:r>
            <a:r>
              <a:rPr lang="es-MX" i="1" dirty="0"/>
              <a:t>   </a:t>
            </a:r>
            <a:r>
              <a:rPr lang="en-US" b="1" i="1" dirty="0"/>
              <a:t> </a:t>
            </a:r>
            <a:r>
              <a:rPr lang="es-MX" i="1" dirty="0"/>
              <a:t>   ,</a:t>
            </a:r>
            <a:r>
              <a:rPr lang="es-MX" dirty="0"/>
              <a:t> </a:t>
            </a:r>
            <a:r>
              <a:rPr lang="en-US" i="1" dirty="0"/>
              <a:t>α</a:t>
            </a:r>
            <a:r>
              <a:rPr lang="es-MX" dirty="0"/>
              <a:t> =   90° </a:t>
            </a:r>
            <a:r>
              <a:rPr lang="en-US" dirty="0"/>
              <a:t> </a:t>
            </a:r>
          </a:p>
          <a:p>
            <a:pPr>
              <a:buFont typeface="Wingdings" panose="05000000000000000000" pitchFamily="2" charset="2"/>
              <a:buNone/>
              <a:defRPr/>
            </a:pPr>
            <a:r>
              <a:rPr lang="en-US" dirty="0"/>
              <a:t>For </a:t>
            </a:r>
            <a:r>
              <a:rPr lang="en-US" b="1" i="1" dirty="0">
                <a:solidFill>
                  <a:srgbClr val="FFCC00"/>
                </a:solidFill>
              </a:rPr>
              <a:t>horizontal surface</a:t>
            </a:r>
            <a:endParaRPr lang="en-US" dirty="0">
              <a:solidFill>
                <a:srgbClr val="FFCC00"/>
              </a:solidFill>
            </a:endParaRPr>
          </a:p>
          <a:p>
            <a:pPr>
              <a:buFont typeface="Wingdings" panose="05000000000000000000" pitchFamily="2" charset="2"/>
              <a:buNone/>
              <a:defRPr/>
            </a:pPr>
            <a:r>
              <a:rPr lang="en-US" i="1" dirty="0"/>
              <a:t>    </a:t>
            </a:r>
            <a:r>
              <a:rPr lang="en-US" i="1" dirty="0" err="1"/>
              <a:t>cos</a:t>
            </a:r>
            <a:r>
              <a:rPr lang="en-US" dirty="0"/>
              <a:t> θ =  </a:t>
            </a:r>
            <a:r>
              <a:rPr lang="en-US" i="1" dirty="0"/>
              <a:t>sin</a:t>
            </a:r>
            <a:r>
              <a:rPr lang="en-US" dirty="0"/>
              <a:t>β</a:t>
            </a:r>
            <a:r>
              <a:rPr lang="en-US" i="1" dirty="0"/>
              <a:t>,      α = 0</a:t>
            </a:r>
            <a:r>
              <a:rPr lang="en-US" dirty="0"/>
              <a:t>°</a:t>
            </a:r>
            <a:br>
              <a:rPr lang="en-US" dirty="0"/>
            </a:br>
            <a:endParaRPr lang="en-US" dirty="0"/>
          </a:p>
        </p:txBody>
      </p:sp>
      <p:sp>
        <p:nvSpPr>
          <p:cNvPr id="4" name="Rectangle 5"/>
          <p:cNvSpPr>
            <a:spLocks noChangeArrowheads="1"/>
          </p:cNvSpPr>
          <p:nvPr/>
        </p:nvSpPr>
        <p:spPr bwMode="auto">
          <a:xfrm>
            <a:off x="0" y="-1"/>
            <a:ext cx="12398376"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sz="1800"/>
          </a:p>
        </p:txBody>
      </p:sp>
      <p:graphicFrame>
        <p:nvGraphicFramePr>
          <p:cNvPr id="5" name="Object 4"/>
          <p:cNvGraphicFramePr>
            <a:graphicFrameLocks noChangeAspect="1"/>
          </p:cNvGraphicFramePr>
          <p:nvPr>
            <p:extLst>
              <p:ext uri="{D42A27DB-BD31-4B8C-83A1-F6EECF244321}">
                <p14:modId xmlns:p14="http://schemas.microsoft.com/office/powerpoint/2010/main" val="3807361599"/>
              </p:ext>
            </p:extLst>
          </p:nvPr>
        </p:nvGraphicFramePr>
        <p:xfrm>
          <a:off x="3119437" y="2266950"/>
          <a:ext cx="391754" cy="712476"/>
        </p:xfrm>
        <a:graphic>
          <a:graphicData uri="http://schemas.openxmlformats.org/presentationml/2006/ole">
            <mc:AlternateContent xmlns:mc="http://schemas.openxmlformats.org/markup-compatibility/2006">
              <mc:Choice xmlns:v="urn:schemas-microsoft-com:vml" Requires="v">
                <p:oleObj name="Equation" r:id="rId5" imgW="164957" imgH="291847" progId="Equation.3">
                  <p:embed/>
                </p:oleObj>
              </mc:Choice>
              <mc:Fallback>
                <p:oleObj name="Equation" r:id="rId5" imgW="164957" imgH="29184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9437" y="2266950"/>
                        <a:ext cx="391754" cy="712476"/>
                      </a:xfrm>
                      <a:prstGeom prst="rect">
                        <a:avLst/>
                      </a:prstGeom>
                      <a:solidFill>
                        <a:schemeClr val="bg1"/>
                      </a:solidFill>
                      <a:ln>
                        <a:noFill/>
                      </a:ln>
                    </p:spPr>
                  </p:pic>
                </p:oleObj>
              </mc:Fallback>
            </mc:AlternateContent>
          </a:graphicData>
        </a:graphic>
      </p:graphicFrame>
      <p:sp>
        <p:nvSpPr>
          <p:cNvPr id="6" name="Rectangle 7"/>
          <p:cNvSpPr>
            <a:spLocks noChangeArrowheads="1"/>
          </p:cNvSpPr>
          <p:nvPr/>
        </p:nvSpPr>
        <p:spPr bwMode="auto">
          <a:xfrm>
            <a:off x="0" y="-1"/>
            <a:ext cx="12398376"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sz="1800"/>
          </a:p>
        </p:txBody>
      </p:sp>
      <p:graphicFrame>
        <p:nvGraphicFramePr>
          <p:cNvPr id="7" name="Object 6"/>
          <p:cNvGraphicFramePr>
            <a:graphicFrameLocks noChangeAspect="1"/>
          </p:cNvGraphicFramePr>
          <p:nvPr>
            <p:extLst>
              <p:ext uri="{D42A27DB-BD31-4B8C-83A1-F6EECF244321}">
                <p14:modId xmlns:p14="http://schemas.microsoft.com/office/powerpoint/2010/main" val="3146536344"/>
              </p:ext>
            </p:extLst>
          </p:nvPr>
        </p:nvGraphicFramePr>
        <p:xfrm>
          <a:off x="3274416" y="3735180"/>
          <a:ext cx="473549" cy="787813"/>
        </p:xfrm>
        <a:graphic>
          <a:graphicData uri="http://schemas.openxmlformats.org/presentationml/2006/ole">
            <mc:AlternateContent xmlns:mc="http://schemas.openxmlformats.org/markup-compatibility/2006">
              <mc:Choice xmlns:v="urn:schemas-microsoft-com:vml" Requires="v">
                <p:oleObj name="Equation" r:id="rId7" imgW="165172" imgH="266816" progId="Equation.3">
                  <p:embed/>
                </p:oleObj>
              </mc:Choice>
              <mc:Fallback>
                <p:oleObj name="Equation" r:id="rId7" imgW="165172" imgH="26681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4416" y="3735180"/>
                        <a:ext cx="473549" cy="787813"/>
                      </a:xfrm>
                      <a:prstGeom prst="rect">
                        <a:avLst/>
                      </a:prstGeom>
                      <a:solidFill>
                        <a:schemeClr val="bg1"/>
                      </a:solidFill>
                      <a:ln>
                        <a:noFill/>
                      </a:ln>
                    </p:spPr>
                  </p:pic>
                </p:oleObj>
              </mc:Fallback>
            </mc:AlternateContent>
          </a:graphicData>
        </a:graphic>
      </p:graphicFrame>
      <p:sp>
        <p:nvSpPr>
          <p:cNvPr id="8" name="Rectangle 10"/>
          <p:cNvSpPr>
            <a:spLocks noChangeArrowheads="1"/>
          </p:cNvSpPr>
          <p:nvPr/>
        </p:nvSpPr>
        <p:spPr bwMode="auto">
          <a:xfrm>
            <a:off x="0" y="-1"/>
            <a:ext cx="12398376"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sz="1800"/>
          </a:p>
        </p:txBody>
      </p:sp>
    </p:spTree>
    <p:extLst>
      <p:ext uri="{BB962C8B-B14F-4D97-AF65-F5344CB8AC3E}">
        <p14:creationId xmlns:p14="http://schemas.microsoft.com/office/powerpoint/2010/main" val="2623463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52400"/>
            <a:ext cx="11001628"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a:solidFill>
                  <a:srgbClr val="FF0000"/>
                </a:solidFill>
              </a:rPr>
              <a:t>Local Civil Time (LCT)</a:t>
            </a:r>
          </a:p>
        </p:txBody>
      </p:sp>
      <p:sp>
        <p:nvSpPr>
          <p:cNvPr id="5" name="Content Placeholder 2"/>
          <p:cNvSpPr txBox="1">
            <a:spLocks/>
          </p:cNvSpPr>
          <p:nvPr/>
        </p:nvSpPr>
        <p:spPr>
          <a:xfrm>
            <a:off x="304799" y="1066800"/>
            <a:ext cx="11510963" cy="5334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defRPr/>
            </a:pPr>
            <a:r>
              <a:rPr lang="en-US" sz="2400" b="1" dirty="0">
                <a:solidFill>
                  <a:srgbClr val="FFC000"/>
                </a:solidFill>
              </a:rPr>
              <a:t>Universal Time or Greenwich Civil Time (GCT)</a:t>
            </a:r>
            <a:endParaRPr lang="en-US" sz="2400" dirty="0">
              <a:solidFill>
                <a:srgbClr val="FFC000"/>
              </a:solidFill>
            </a:endParaRPr>
          </a:p>
          <a:p>
            <a:pPr>
              <a:buFont typeface="Wingdings" panose="05000000000000000000" pitchFamily="2" charset="2"/>
              <a:buNone/>
              <a:defRPr/>
            </a:pPr>
            <a:r>
              <a:rPr lang="en-US" sz="2400" dirty="0"/>
              <a:t>    Greenwich Civil Time: GCT time or universal time</a:t>
            </a:r>
          </a:p>
          <a:p>
            <a:pPr>
              <a:buFont typeface="Wingdings" panose="05000000000000000000" pitchFamily="2" charset="2"/>
              <a:buNone/>
              <a:defRPr/>
            </a:pPr>
            <a:r>
              <a:rPr lang="en-US" sz="2400" dirty="0"/>
              <a:t>    Time along zero longitude line passing through Greenwich, England. Time starts from midnight at the Greenwich</a:t>
            </a:r>
          </a:p>
          <a:p>
            <a:pPr>
              <a:buFont typeface="Wingdings" panose="05000000000000000000" pitchFamily="2" charset="2"/>
              <a:buNone/>
              <a:defRPr/>
            </a:pPr>
            <a:endParaRPr lang="en-US" sz="2400" dirty="0"/>
          </a:p>
          <a:p>
            <a:pPr>
              <a:buFont typeface="Wingdings" panose="05000000000000000000" pitchFamily="2" charset="2"/>
              <a:buNone/>
              <a:defRPr/>
            </a:pPr>
            <a:r>
              <a:rPr lang="en-US" sz="2400" b="1" dirty="0">
                <a:solidFill>
                  <a:srgbClr val="FFC000"/>
                </a:solidFill>
              </a:rPr>
              <a:t>Local Civil Time (LCT)</a:t>
            </a:r>
            <a:endParaRPr lang="en-US" sz="2400" dirty="0">
              <a:solidFill>
                <a:srgbClr val="FFC000"/>
              </a:solidFill>
            </a:endParaRPr>
          </a:p>
          <a:p>
            <a:pPr>
              <a:buFont typeface="Wingdings" panose="05000000000000000000" pitchFamily="2" charset="2"/>
              <a:buNone/>
              <a:defRPr/>
            </a:pPr>
            <a:r>
              <a:rPr lang="en-US" sz="2400" dirty="0"/>
              <a:t>    Determined by longitude of the observer. Difference being 4 minutes of time for each degree or 1-hr for 15 ° </a:t>
            </a:r>
          </a:p>
          <a:p>
            <a:pPr>
              <a:buFont typeface="Wingdings" panose="05000000000000000000" pitchFamily="2" charset="2"/>
              <a:buNone/>
              <a:defRPr/>
            </a:pPr>
            <a:r>
              <a:rPr lang="en-US" sz="2400" b="1" i="1" dirty="0">
                <a:solidFill>
                  <a:srgbClr val="FFC000"/>
                </a:solidFill>
              </a:rPr>
              <a:t>Example: </a:t>
            </a:r>
            <a:r>
              <a:rPr lang="en-US" sz="2400" dirty="0"/>
              <a:t>What is the LCT at 75° degree west longitude corresponding to 12:00 noon at GCT </a:t>
            </a:r>
          </a:p>
          <a:p>
            <a:pPr>
              <a:buFont typeface="Wingdings" panose="05000000000000000000" pitchFamily="2" charset="2"/>
              <a:buNone/>
              <a:defRPr/>
            </a:pPr>
            <a:r>
              <a:rPr lang="en-US" sz="2400" dirty="0"/>
              <a:t>    75° degree corresponds to 75 ° / 15 ° = 5 hours </a:t>
            </a:r>
          </a:p>
          <a:p>
            <a:pPr>
              <a:buFont typeface="Wingdings" panose="05000000000000000000" pitchFamily="2" charset="2"/>
              <a:buNone/>
              <a:defRPr/>
            </a:pPr>
            <a:r>
              <a:rPr lang="en-US" sz="2400" dirty="0"/>
              <a:t>     LCT at 75° degree west longitude  = 12:00 PM – 5 </a:t>
            </a:r>
            <a:r>
              <a:rPr lang="en-US" sz="2400" dirty="0" err="1"/>
              <a:t>hrs</a:t>
            </a:r>
            <a:r>
              <a:rPr lang="en-US" sz="2400" dirty="0"/>
              <a:t>= 7 AM</a:t>
            </a:r>
          </a:p>
          <a:p>
            <a:pPr>
              <a:buFont typeface="Wingdings" panose="05000000000000000000" pitchFamily="2" charset="2"/>
              <a:buNone/>
              <a:defRPr/>
            </a:pPr>
            <a:endParaRPr lang="en-US" dirty="0"/>
          </a:p>
        </p:txBody>
      </p:sp>
    </p:spTree>
    <p:extLst>
      <p:ext uri="{BB962C8B-B14F-4D97-AF65-F5344CB8AC3E}">
        <p14:creationId xmlns:p14="http://schemas.microsoft.com/office/powerpoint/2010/main" val="194230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0999" y="228600"/>
            <a:ext cx="11179147" cy="8651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b="1" dirty="0">
                <a:solidFill>
                  <a:srgbClr val="FF0000"/>
                </a:solidFill>
              </a:rPr>
              <a:t>Standard Time</a:t>
            </a:r>
            <a:endParaRPr lang="en-US" dirty="0">
              <a:solidFill>
                <a:srgbClr val="FF0000"/>
              </a:solidFill>
            </a:endParaRPr>
          </a:p>
        </p:txBody>
      </p:sp>
      <p:sp>
        <p:nvSpPr>
          <p:cNvPr id="5" name="Content Placeholder 2"/>
          <p:cNvSpPr txBox="1">
            <a:spLocks/>
          </p:cNvSpPr>
          <p:nvPr/>
        </p:nvSpPr>
        <p:spPr>
          <a:xfrm>
            <a:off x="304800" y="1143000"/>
            <a:ext cx="11696700" cy="5410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sz="2400" dirty="0"/>
              <a:t>Local civil time for a selected meridian near the center of the zone. Clocks are usually set for the same time throughout a time zone, covering approximately 15° of longitude.</a:t>
            </a:r>
          </a:p>
          <a:p>
            <a:pPr>
              <a:buFont typeface="Wingdings" panose="05000000000000000000" pitchFamily="2" charset="2"/>
              <a:buNone/>
            </a:pPr>
            <a:r>
              <a:rPr lang="en-US" sz="2400" b="1" i="1" dirty="0">
                <a:solidFill>
                  <a:srgbClr val="FFC000"/>
                </a:solidFill>
              </a:rPr>
              <a:t>Example</a:t>
            </a:r>
            <a:endParaRPr lang="en-US" sz="2400" dirty="0">
              <a:solidFill>
                <a:srgbClr val="FFC000"/>
              </a:solidFill>
            </a:endParaRPr>
          </a:p>
          <a:p>
            <a:pPr>
              <a:buFont typeface="Wingdings" panose="05000000000000000000" pitchFamily="2" charset="2"/>
              <a:buNone/>
            </a:pPr>
            <a:r>
              <a:rPr lang="en-US" sz="2400" dirty="0"/>
              <a:t>    For U.S.A different standard time is set over different time zone based on the meridian of the zone. Following is a list of meridian line.</a:t>
            </a:r>
          </a:p>
          <a:p>
            <a:pPr>
              <a:buFont typeface="Wingdings" panose="05000000000000000000" pitchFamily="2" charset="2"/>
              <a:buNone/>
            </a:pPr>
            <a:r>
              <a:rPr lang="en-US" sz="2400" dirty="0"/>
              <a:t>       EST (Eastern Standard Time): 75°       </a:t>
            </a:r>
          </a:p>
          <a:p>
            <a:pPr>
              <a:buFont typeface="Wingdings" panose="05000000000000000000" pitchFamily="2" charset="2"/>
              <a:buNone/>
            </a:pPr>
            <a:r>
              <a:rPr lang="en-US" sz="2400" dirty="0"/>
              <a:t>       CST (Central Standard Time): 90°                    </a:t>
            </a:r>
          </a:p>
          <a:p>
            <a:pPr>
              <a:buFont typeface="Wingdings" panose="05000000000000000000" pitchFamily="2" charset="2"/>
              <a:buNone/>
            </a:pPr>
            <a:r>
              <a:rPr lang="en-US" sz="2400" dirty="0"/>
              <a:t>       MST (Mountain Standard Time): 105°     </a:t>
            </a:r>
          </a:p>
          <a:p>
            <a:pPr>
              <a:buFont typeface="Wingdings" panose="05000000000000000000" pitchFamily="2" charset="2"/>
              <a:buNone/>
            </a:pPr>
            <a:r>
              <a:rPr lang="en-US" sz="2400" dirty="0"/>
              <a:t>        PST (Pacific Standard Time): 120°</a:t>
            </a:r>
          </a:p>
          <a:p>
            <a:pPr>
              <a:buFont typeface="Wingdings" panose="05000000000000000000" pitchFamily="2" charset="2"/>
              <a:buNone/>
            </a:pPr>
            <a:endParaRPr lang="en-US" sz="2400" dirty="0"/>
          </a:p>
        </p:txBody>
      </p:sp>
    </p:spTree>
    <p:extLst>
      <p:ext uri="{BB962C8B-B14F-4D97-AF65-F5344CB8AC3E}">
        <p14:creationId xmlns:p14="http://schemas.microsoft.com/office/powerpoint/2010/main" val="3640589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926" y="122238"/>
            <a:ext cx="10515600" cy="1325563"/>
          </a:xfrm>
        </p:spPr>
        <p:txBody>
          <a:bodyPr/>
          <a:lstStyle/>
          <a:p>
            <a:r>
              <a:rPr lang="en-US" dirty="0">
                <a:solidFill>
                  <a:srgbClr val="FF0000"/>
                </a:solidFill>
              </a:rPr>
              <a:t>Equation of Time and Sun’s Declination Angle</a:t>
            </a:r>
          </a:p>
        </p:txBody>
      </p:sp>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0" y="1273343"/>
            <a:ext cx="12192001" cy="5600700"/>
          </a:xfrm>
          <a:prstGeom prst="rect">
            <a:avLst/>
          </a:prstGeom>
        </p:spPr>
      </p:pic>
    </p:spTree>
    <p:extLst>
      <p:ext uri="{BB962C8B-B14F-4D97-AF65-F5344CB8AC3E}">
        <p14:creationId xmlns:p14="http://schemas.microsoft.com/office/powerpoint/2010/main" val="533396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199" y="152400"/>
            <a:ext cx="10613501"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200" b="1" dirty="0">
                <a:solidFill>
                  <a:srgbClr val="FF0000"/>
                </a:solidFill>
              </a:rPr>
              <a:t>Solar Radiation Intensity at Earth Surface</a:t>
            </a:r>
          </a:p>
        </p:txBody>
      </p:sp>
      <p:sp>
        <p:nvSpPr>
          <p:cNvPr id="3" name="Rectangle 3"/>
          <p:cNvSpPr txBox="1">
            <a:spLocks noChangeArrowheads="1"/>
          </p:cNvSpPr>
          <p:nvPr/>
        </p:nvSpPr>
        <p:spPr>
          <a:xfrm>
            <a:off x="228599" y="1066800"/>
            <a:ext cx="11301413" cy="5064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 typeface="Wingdings" panose="05000000000000000000" pitchFamily="2" charset="2"/>
              <a:buNone/>
              <a:defRPr/>
            </a:pPr>
            <a:r>
              <a:rPr lang="en-US" sz="2400" dirty="0"/>
              <a:t>Solar radiation incident on a surface at earth has three different </a:t>
            </a:r>
          </a:p>
          <a:p>
            <a:pPr marL="609600" indent="-609600">
              <a:buFont typeface="Wingdings" panose="05000000000000000000" pitchFamily="2" charset="2"/>
              <a:buNone/>
              <a:defRPr/>
            </a:pPr>
            <a:r>
              <a:rPr lang="en-US" sz="2400" dirty="0"/>
              <a:t>components:</a:t>
            </a:r>
          </a:p>
          <a:p>
            <a:pPr marL="609600" indent="-609600">
              <a:buFont typeface="Wingdings" panose="05000000000000000000" pitchFamily="2" charset="2"/>
              <a:buNone/>
              <a:defRPr/>
            </a:pPr>
            <a:r>
              <a:rPr lang="en-US" sz="2400" dirty="0"/>
              <a:t>1.  </a:t>
            </a:r>
            <a:r>
              <a:rPr lang="en-US" sz="2400" b="1" dirty="0">
                <a:solidFill>
                  <a:srgbClr val="FF9900"/>
                </a:solidFill>
              </a:rPr>
              <a:t>Direct radiation:</a:t>
            </a:r>
          </a:p>
          <a:p>
            <a:pPr marL="609600" indent="-609600">
              <a:buFont typeface="Wingdings" panose="05000000000000000000" pitchFamily="2" charset="2"/>
              <a:buNone/>
              <a:defRPr/>
            </a:pPr>
            <a:r>
              <a:rPr lang="en-US" sz="2400" dirty="0"/>
              <a:t>        The solar radiation received from the sun without having  </a:t>
            </a:r>
          </a:p>
          <a:p>
            <a:pPr marL="609600" indent="-609600">
              <a:buFont typeface="Wingdings" panose="05000000000000000000" pitchFamily="2" charset="2"/>
              <a:buNone/>
              <a:defRPr/>
            </a:pPr>
            <a:r>
              <a:rPr lang="en-US" sz="2400" dirty="0"/>
              <a:t>        been scattered  by the atmosphere.</a:t>
            </a:r>
          </a:p>
          <a:p>
            <a:pPr marL="609600" indent="-609600">
              <a:buFont typeface="Wingdings" panose="05000000000000000000" pitchFamily="2" charset="2"/>
              <a:buNone/>
              <a:defRPr/>
            </a:pPr>
            <a:endParaRPr lang="en-US" sz="2400" dirty="0"/>
          </a:p>
          <a:p>
            <a:pPr marL="609600" indent="-609600">
              <a:buFont typeface="Wingdings" panose="05000000000000000000" pitchFamily="2" charset="2"/>
              <a:buNone/>
              <a:defRPr/>
            </a:pPr>
            <a:r>
              <a:rPr lang="en-US" sz="2400" dirty="0"/>
              <a:t>2.  </a:t>
            </a:r>
            <a:r>
              <a:rPr lang="en-US" sz="2400" b="1" dirty="0">
                <a:solidFill>
                  <a:srgbClr val="FF9900"/>
                </a:solidFill>
              </a:rPr>
              <a:t>Diffuse radiation:</a:t>
            </a:r>
          </a:p>
          <a:p>
            <a:pPr marL="609600" indent="-609600">
              <a:buFont typeface="Wingdings" panose="05000000000000000000" pitchFamily="2" charset="2"/>
              <a:buNone/>
              <a:defRPr/>
            </a:pPr>
            <a:r>
              <a:rPr lang="en-US" sz="2400" dirty="0"/>
              <a:t>         Radiation received and remitted in all directions by earth  </a:t>
            </a:r>
          </a:p>
          <a:p>
            <a:pPr marL="609600" indent="-609600">
              <a:buFont typeface="Wingdings" panose="05000000000000000000" pitchFamily="2" charset="2"/>
              <a:buNone/>
              <a:defRPr/>
            </a:pPr>
            <a:r>
              <a:rPr lang="en-US" sz="2400" dirty="0"/>
              <a:t>         atmosphere:</a:t>
            </a:r>
          </a:p>
          <a:p>
            <a:pPr marL="609600" indent="-609600">
              <a:buFont typeface="Wingdings" panose="05000000000000000000" pitchFamily="2" charset="2"/>
              <a:buNone/>
              <a:defRPr/>
            </a:pPr>
            <a:endParaRPr lang="en-US" sz="2400" dirty="0"/>
          </a:p>
          <a:p>
            <a:pPr marL="609600" indent="-609600">
              <a:buFont typeface="Wingdings" panose="05000000000000000000" pitchFamily="2" charset="2"/>
              <a:buNone/>
              <a:defRPr/>
            </a:pPr>
            <a:r>
              <a:rPr lang="en-US" sz="2400" dirty="0"/>
              <a:t>3.  </a:t>
            </a:r>
            <a:r>
              <a:rPr lang="en-US" sz="2400" b="1" dirty="0">
                <a:solidFill>
                  <a:srgbClr val="FF9900"/>
                </a:solidFill>
              </a:rPr>
              <a:t>Reflected radiation:</a:t>
            </a:r>
          </a:p>
          <a:p>
            <a:pPr marL="609600" indent="-609600">
              <a:buFont typeface="Wingdings" panose="05000000000000000000" pitchFamily="2" charset="2"/>
              <a:buNone/>
              <a:defRPr/>
            </a:pPr>
            <a:r>
              <a:rPr lang="en-US" sz="2400" dirty="0"/>
              <a:t>         Radiation reflected by surrounding surfaces.</a:t>
            </a:r>
          </a:p>
          <a:p>
            <a:pPr marL="609600" indent="-609600">
              <a:buFont typeface="Wingdings" panose="05000000000000000000" pitchFamily="2" charset="2"/>
              <a:buNone/>
              <a:defRPr/>
            </a:pPr>
            <a:r>
              <a:rPr lang="en-US" sz="2400" dirty="0"/>
              <a:t>         </a:t>
            </a:r>
          </a:p>
          <a:p>
            <a:pPr marL="609600" indent="-609600">
              <a:buFont typeface="Wingdings" panose="05000000000000000000" pitchFamily="2" charset="2"/>
              <a:buNone/>
              <a:defRPr/>
            </a:pPr>
            <a:r>
              <a:rPr lang="en-US" sz="2400" dirty="0"/>
              <a:t>        </a:t>
            </a:r>
          </a:p>
          <a:p>
            <a:pPr marL="609600" indent="-609600">
              <a:buFont typeface="Wingdings" panose="05000000000000000000" pitchFamily="2" charset="2"/>
              <a:buNone/>
              <a:defRPr/>
            </a:pPr>
            <a:endParaRPr lang="en-US" sz="2400" dirty="0"/>
          </a:p>
        </p:txBody>
      </p:sp>
    </p:spTree>
    <p:extLst>
      <p:ext uri="{BB962C8B-B14F-4D97-AF65-F5344CB8AC3E}">
        <p14:creationId xmlns:p14="http://schemas.microsoft.com/office/powerpoint/2010/main" val="2028915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rot="16200000">
            <a:off x="2667001" y="-2651503"/>
            <a:ext cx="6858000" cy="12192001"/>
          </a:xfrm>
          <a:prstGeom prst="rect">
            <a:avLst/>
          </a:prstGeom>
        </p:spPr>
      </p:pic>
    </p:spTree>
    <p:extLst>
      <p:ext uri="{BB962C8B-B14F-4D97-AF65-F5344CB8AC3E}">
        <p14:creationId xmlns:p14="http://schemas.microsoft.com/office/powerpoint/2010/main" val="3327250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E\study\nirma\RES\materials\Solar Energy\Solar Numeric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4376" y="0"/>
            <a:ext cx="867781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351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648403702"/>
              </p:ext>
            </p:extLst>
          </p:nvPr>
        </p:nvGraphicFramePr>
        <p:xfrm>
          <a:off x="2189162" y="86254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7721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74613"/>
            <a:ext cx="10515600" cy="1325563"/>
          </a:xfrm>
        </p:spPr>
        <p:txBody>
          <a:bodyPr/>
          <a:lstStyle/>
          <a:p>
            <a:r>
              <a:rPr lang="en-US" b="1" dirty="0"/>
              <a:t>Measurement of Solar Radiation</a:t>
            </a:r>
            <a:endParaRPr lang="en-US" dirty="0"/>
          </a:p>
        </p:txBody>
      </p:sp>
      <p:sp>
        <p:nvSpPr>
          <p:cNvPr id="4" name="Content Placeholder 3"/>
          <p:cNvSpPr>
            <a:spLocks noGrp="1"/>
          </p:cNvSpPr>
          <p:nvPr>
            <p:ph idx="1"/>
          </p:nvPr>
        </p:nvSpPr>
        <p:spPr>
          <a:xfrm>
            <a:off x="838200" y="1400176"/>
            <a:ext cx="11353800" cy="5457824"/>
          </a:xfrm>
        </p:spPr>
        <p:txBody>
          <a:bodyPr/>
          <a:lstStyle/>
          <a:p>
            <a:pPr marL="0" indent="0">
              <a:buNone/>
            </a:pPr>
            <a:r>
              <a:rPr lang="en-US" b="1" dirty="0"/>
              <a:t>Definitions</a:t>
            </a:r>
          </a:p>
          <a:p>
            <a:pPr>
              <a:buFont typeface="Wingdings" panose="05000000000000000000" pitchFamily="2" charset="2"/>
              <a:buChar char="Ø"/>
            </a:pPr>
            <a:r>
              <a:rPr lang="en-US" dirty="0"/>
              <a:t>Everything in nature emits electromagnetic energy, and solar radiation is energy emitted by the sun.</a:t>
            </a:r>
          </a:p>
          <a:p>
            <a:pPr>
              <a:buFont typeface="Wingdings" panose="05000000000000000000" pitchFamily="2" charset="2"/>
              <a:buChar char="Ø"/>
            </a:pPr>
            <a:r>
              <a:rPr lang="en-US" dirty="0"/>
              <a:t>The energy of extraterrestrial solar radiation is distributed over a wide continuous spectrum ranging from ultraviolet to infrared rays.</a:t>
            </a:r>
          </a:p>
          <a:p>
            <a:pPr>
              <a:buFont typeface="Wingdings" panose="05000000000000000000" pitchFamily="2" charset="2"/>
              <a:buChar char="Ø"/>
            </a:pPr>
            <a:r>
              <a:rPr lang="en-US" dirty="0"/>
              <a:t>In this spectrum, solar radiation in short wavelengths (0.29 to 3.0 </a:t>
            </a:r>
            <a:r>
              <a:rPr lang="el-GR" dirty="0"/>
              <a:t>μ</a:t>
            </a:r>
            <a:r>
              <a:rPr lang="en-US" dirty="0"/>
              <a:t>m) accounts for about 97 percent of the total energy.</a:t>
            </a:r>
          </a:p>
          <a:p>
            <a:pPr>
              <a:buFont typeface="Wingdings" panose="05000000000000000000" pitchFamily="2" charset="2"/>
              <a:buChar char="Ø"/>
            </a:pPr>
            <a:r>
              <a:rPr lang="en-US" dirty="0"/>
              <a:t>Direct solar radiation is observed from sunrise to sunset, while global solar radiation is observed in the before sunrise and after sunset, despite its diminished intensity at these times.</a:t>
            </a:r>
          </a:p>
          <a:p>
            <a:endParaRPr lang="en-US" dirty="0"/>
          </a:p>
          <a:p>
            <a:pPr>
              <a:buFont typeface="Wingdings" panose="05000000000000000000" pitchFamily="2" charset="2"/>
              <a:buChar char="Ø"/>
            </a:pPr>
            <a:endParaRPr lang="en-US" b="1" dirty="0"/>
          </a:p>
          <a:p>
            <a:endParaRPr lang="en-US" dirty="0"/>
          </a:p>
        </p:txBody>
      </p:sp>
    </p:spTree>
    <p:extLst>
      <p:ext uri="{BB962C8B-B14F-4D97-AF65-F5344CB8AC3E}">
        <p14:creationId xmlns:p14="http://schemas.microsoft.com/office/powerpoint/2010/main" val="2128946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74613"/>
            <a:ext cx="10515600" cy="1325563"/>
          </a:xfrm>
        </p:spPr>
        <p:txBody>
          <a:bodyPr/>
          <a:lstStyle/>
          <a:p>
            <a:r>
              <a:rPr lang="en-US" b="1" dirty="0"/>
              <a:t>Measurement of Solar Radiation</a:t>
            </a:r>
            <a:endParaRPr lang="en-US" dirty="0"/>
          </a:p>
        </p:txBody>
      </p:sp>
      <p:sp>
        <p:nvSpPr>
          <p:cNvPr id="4" name="Content Placeholder 3"/>
          <p:cNvSpPr>
            <a:spLocks noGrp="1"/>
          </p:cNvSpPr>
          <p:nvPr>
            <p:ph idx="1"/>
          </p:nvPr>
        </p:nvSpPr>
        <p:spPr>
          <a:xfrm>
            <a:off x="838200" y="1414464"/>
            <a:ext cx="11353800" cy="5457824"/>
          </a:xfrm>
        </p:spPr>
        <p:txBody>
          <a:bodyPr/>
          <a:lstStyle/>
          <a:p>
            <a:pPr marL="0" indent="0">
              <a:buNone/>
            </a:pPr>
            <a:r>
              <a:rPr lang="en-US" b="1" dirty="0"/>
              <a:t>Units</a:t>
            </a:r>
          </a:p>
          <a:p>
            <a:pPr>
              <a:buFont typeface="Wingdings" panose="05000000000000000000" pitchFamily="2" charset="2"/>
              <a:buChar char="Ø"/>
            </a:pPr>
            <a:r>
              <a:rPr lang="en-US" dirty="0"/>
              <a:t>The solar irradiance is expressed in watts per square meter (W/m</a:t>
            </a:r>
            <a:r>
              <a:rPr lang="en-US" baseline="30000" dirty="0"/>
              <a:t>2</a:t>
            </a:r>
            <a:r>
              <a:rPr lang="en-US" dirty="0"/>
              <a:t>) and the total amount in joules per square meter (J/m</a:t>
            </a:r>
            <a:r>
              <a:rPr lang="en-US" baseline="30000" dirty="0"/>
              <a:t>2</a:t>
            </a:r>
            <a:r>
              <a:rPr lang="en-US" dirty="0"/>
              <a:t>).</a:t>
            </a:r>
          </a:p>
          <a:p>
            <a:pPr>
              <a:buFont typeface="Wingdings" panose="05000000000000000000" pitchFamily="2" charset="2"/>
              <a:buChar char="Ø"/>
            </a:pPr>
            <a:r>
              <a:rPr lang="en-US" dirty="0"/>
              <a:t>Solar irradiance: 1 kW/m</a:t>
            </a:r>
            <a:r>
              <a:rPr lang="en-US" baseline="30000" dirty="0"/>
              <a:t>2</a:t>
            </a:r>
            <a:r>
              <a:rPr lang="en-US" dirty="0"/>
              <a:t> = 1.433 </a:t>
            </a:r>
            <a:r>
              <a:rPr lang="en-US" dirty="0" err="1"/>
              <a:t>cal</a:t>
            </a:r>
            <a:r>
              <a:rPr lang="en-US" dirty="0"/>
              <a:t>/cm</a:t>
            </a:r>
            <a:r>
              <a:rPr lang="en-US" baseline="30000" dirty="0"/>
              <a:t>2</a:t>
            </a:r>
            <a:r>
              <a:rPr lang="en-US" dirty="0"/>
              <a:t>/min</a:t>
            </a:r>
          </a:p>
          <a:p>
            <a:pPr>
              <a:buFont typeface="Wingdings" panose="05000000000000000000" pitchFamily="2" charset="2"/>
              <a:buChar char="Ø"/>
            </a:pPr>
            <a:r>
              <a:rPr lang="en-US" dirty="0"/>
              <a:t>Total amount of solar radiation: 1 MJ/m</a:t>
            </a:r>
            <a:r>
              <a:rPr lang="en-US" baseline="30000" dirty="0"/>
              <a:t>2</a:t>
            </a:r>
            <a:r>
              <a:rPr lang="en-US" dirty="0"/>
              <a:t> = 23.89 </a:t>
            </a:r>
            <a:r>
              <a:rPr lang="en-US" dirty="0" err="1"/>
              <a:t>cal</a:t>
            </a:r>
            <a:r>
              <a:rPr lang="en-US" dirty="0"/>
              <a:t>/cm</a:t>
            </a:r>
            <a:r>
              <a:rPr lang="en-US" baseline="30000" dirty="0"/>
              <a:t>2</a:t>
            </a:r>
          </a:p>
          <a:p>
            <a:pPr>
              <a:buFont typeface="Wingdings" panose="05000000000000000000" pitchFamily="2" charset="2"/>
              <a:buChar char="Ø"/>
            </a:pPr>
            <a:r>
              <a:rPr lang="en-US" dirty="0"/>
              <a:t>In Japan, the total amount of global solar radiation per day is about 20 MJ/m</a:t>
            </a:r>
            <a:r>
              <a:rPr lang="en-US" baseline="30000" dirty="0"/>
              <a:t>2</a:t>
            </a:r>
            <a:r>
              <a:rPr lang="en-US" dirty="0"/>
              <a:t> in the summer in Okinawa and about 5 MJ/m</a:t>
            </a:r>
            <a:r>
              <a:rPr lang="en-US" baseline="30000" dirty="0"/>
              <a:t>2</a:t>
            </a:r>
            <a:r>
              <a:rPr lang="en-US" dirty="0"/>
              <a:t> in the winter along the Sea of Japan. </a:t>
            </a:r>
          </a:p>
          <a:p>
            <a:pPr>
              <a:buFont typeface="Wingdings" panose="05000000000000000000" pitchFamily="2" charset="2"/>
              <a:buChar char="Ø"/>
            </a:pPr>
            <a:r>
              <a:rPr lang="en-US" dirty="0"/>
              <a:t>The value of direct solar irradiance is about 120 W/m</a:t>
            </a:r>
            <a:r>
              <a:rPr lang="en-US" baseline="30000" dirty="0"/>
              <a:t>2</a:t>
            </a:r>
            <a:r>
              <a:rPr lang="en-US" dirty="0"/>
              <a:t> at around sunrise and sunset, and about 800 W/m</a:t>
            </a:r>
            <a:r>
              <a:rPr lang="en-US" baseline="30000" dirty="0"/>
              <a:t>2</a:t>
            </a:r>
            <a:r>
              <a:rPr lang="en-US" dirty="0"/>
              <a:t> at around noon on a clear day in summer.</a:t>
            </a:r>
          </a:p>
          <a:p>
            <a:pPr>
              <a:buFont typeface="Wingdings" panose="05000000000000000000" pitchFamily="2" charset="2"/>
              <a:buChar char="Ø"/>
            </a:pPr>
            <a:endParaRPr lang="en-US" b="1" dirty="0"/>
          </a:p>
          <a:p>
            <a:endParaRPr lang="en-US" dirty="0"/>
          </a:p>
        </p:txBody>
      </p:sp>
    </p:spTree>
    <p:extLst>
      <p:ext uri="{BB962C8B-B14F-4D97-AF65-F5344CB8AC3E}">
        <p14:creationId xmlns:p14="http://schemas.microsoft.com/office/powerpoint/2010/main" val="644531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49950"/>
          </a:xfrm>
        </p:spPr>
        <p:txBody>
          <a:bodyPr>
            <a:normAutofit/>
          </a:bodyPr>
          <a:lstStyle/>
          <a:p>
            <a:r>
              <a:rPr lang="en-US" sz="2400" b="1" dirty="0"/>
              <a:t>Solar Radiation</a:t>
            </a:r>
            <a:br>
              <a:rPr lang="en-US" sz="2400" dirty="0"/>
            </a:br>
            <a:r>
              <a:rPr lang="en-US" sz="2400" dirty="0"/>
              <a:t>8% ultraviolet radiation – short wave length – less than 0.39 micrometer – absorbed by ozone</a:t>
            </a:r>
            <a:br>
              <a:rPr lang="en-US" sz="2400" dirty="0"/>
            </a:br>
            <a:r>
              <a:rPr lang="en-US" sz="2400" dirty="0"/>
              <a:t>46% visible light – 0.39 to 0.78 micrometer</a:t>
            </a:r>
            <a:br>
              <a:rPr lang="en-US" sz="2400" dirty="0"/>
            </a:br>
            <a:r>
              <a:rPr lang="en-US" sz="2400" dirty="0"/>
              <a:t>46% infrared radiation – long wave length – more than 0.78 micrometer – absorbed by CO</a:t>
            </a:r>
            <a:r>
              <a:rPr lang="en-US" sz="2400" baseline="-25000" dirty="0"/>
              <a:t>2</a:t>
            </a:r>
            <a:r>
              <a:rPr lang="en-US" sz="2400" dirty="0"/>
              <a:t> and water vapor </a:t>
            </a:r>
            <a:br>
              <a:rPr lang="en-US" sz="2400" dirty="0"/>
            </a:br>
            <a:br>
              <a:rPr lang="en-US" sz="2400" dirty="0"/>
            </a:br>
            <a:r>
              <a:rPr lang="en-US" sz="2400" dirty="0"/>
              <a:t>Diameter of Sun    :   1.39 * 10^6 km</a:t>
            </a:r>
            <a:br>
              <a:rPr lang="en-US" sz="2400" dirty="0"/>
            </a:br>
            <a:r>
              <a:rPr lang="en-US" sz="2400" dirty="0"/>
              <a:t>Diameter of Earth :   1.27 * 10^4 km</a:t>
            </a:r>
            <a:br>
              <a:rPr lang="en-US" sz="2400" dirty="0"/>
            </a:br>
            <a:r>
              <a:rPr lang="en-US" sz="2400" dirty="0"/>
              <a:t>Mean distance between sun and earth : 1.50 * 10^8 km</a:t>
            </a:r>
            <a:br>
              <a:rPr lang="en-US" sz="2400" dirty="0"/>
            </a:br>
            <a:r>
              <a:rPr lang="en-US" sz="2400" dirty="0"/>
              <a:t>Angle between sun and earth : 32 minutes</a:t>
            </a:r>
            <a:br>
              <a:rPr lang="en-US" sz="2400" dirty="0"/>
            </a:br>
            <a:br>
              <a:rPr lang="en-US" sz="2400" dirty="0"/>
            </a:br>
            <a:br>
              <a:rPr lang="en-US" sz="2400" dirty="0"/>
            </a:br>
            <a:br>
              <a:rPr lang="en-US" sz="2400" dirty="0"/>
            </a:br>
            <a:endParaRPr lang="en-US" sz="2400" dirty="0"/>
          </a:p>
        </p:txBody>
      </p:sp>
    </p:spTree>
    <p:extLst>
      <p:ext uri="{BB962C8B-B14F-4D97-AF65-F5344CB8AC3E}">
        <p14:creationId xmlns:p14="http://schemas.microsoft.com/office/powerpoint/2010/main" val="18992202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85800" y="0"/>
            <a:ext cx="10825162" cy="2514600"/>
          </a:xfrm>
        </p:spPr>
        <p:txBody>
          <a:bodyPr>
            <a:normAutofit fontScale="92500" lnSpcReduction="10000"/>
          </a:bodyPr>
          <a:lstStyle/>
          <a:p>
            <a:pPr lvl="0">
              <a:buFont typeface="Wingdings" panose="05000000000000000000" pitchFamily="2" charset="2"/>
              <a:buChar char="Ø"/>
            </a:pPr>
            <a:r>
              <a:rPr lang="en-US" dirty="0" err="1"/>
              <a:t>Pyrheliometer</a:t>
            </a:r>
            <a:endParaRPr lang="en-US" dirty="0"/>
          </a:p>
          <a:p>
            <a:pPr lvl="1">
              <a:buFont typeface="Wingdings" panose="05000000000000000000" pitchFamily="2" charset="2"/>
              <a:buChar char="Ø"/>
            </a:pPr>
            <a:r>
              <a:rPr lang="en-US" dirty="0"/>
              <a:t>Which collimates the radiation to determine the beam intensity as a function of incident angle</a:t>
            </a:r>
          </a:p>
          <a:p>
            <a:pPr lvl="0">
              <a:buFont typeface="Wingdings" panose="05000000000000000000" pitchFamily="2" charset="2"/>
              <a:buChar char="Ø"/>
            </a:pPr>
            <a:r>
              <a:rPr lang="en-US" dirty="0" err="1"/>
              <a:t>Pyranometer</a:t>
            </a:r>
            <a:endParaRPr lang="en-US" dirty="0"/>
          </a:p>
          <a:p>
            <a:pPr lvl="1">
              <a:buFont typeface="Wingdings" panose="05000000000000000000" pitchFamily="2" charset="2"/>
              <a:buChar char="Ø"/>
            </a:pPr>
            <a:r>
              <a:rPr lang="en-US" dirty="0"/>
              <a:t>Which measures the </a:t>
            </a:r>
          </a:p>
          <a:p>
            <a:pPr marL="457200" lvl="1" indent="0">
              <a:buNone/>
            </a:pPr>
            <a:r>
              <a:rPr lang="en-US" dirty="0"/>
              <a:t>total hemispherical solar</a:t>
            </a:r>
          </a:p>
          <a:p>
            <a:pPr marL="457200" lvl="1" indent="0">
              <a:buNone/>
            </a:pPr>
            <a:r>
              <a:rPr lang="en-US" dirty="0"/>
              <a:t>radiation</a:t>
            </a:r>
          </a:p>
        </p:txBody>
      </p:sp>
      <p:pic>
        <p:nvPicPr>
          <p:cNvPr id="3" name="Picture 10" descr="Rad_Meas_K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08" y="1085850"/>
            <a:ext cx="8133792" cy="577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853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noAutofit/>
          </a:bodyPr>
          <a:lstStyle/>
          <a:p>
            <a:pPr algn="just"/>
            <a:r>
              <a:rPr lang="en-US" sz="2400" dirty="0"/>
              <a:t>A </a:t>
            </a:r>
            <a:r>
              <a:rPr lang="en-US" sz="2400" dirty="0" err="1">
                <a:solidFill>
                  <a:srgbClr val="FF0000"/>
                </a:solidFill>
              </a:rPr>
              <a:t>pyrheliometer</a:t>
            </a:r>
            <a:r>
              <a:rPr lang="en-US" sz="2400" dirty="0"/>
              <a:t> is an instrument that measures the direct component of the solar beam at normal incidence. Therefore a </a:t>
            </a:r>
            <a:r>
              <a:rPr lang="en-US" sz="2400" dirty="0" err="1"/>
              <a:t>pyrheliometer</a:t>
            </a:r>
            <a:r>
              <a:rPr lang="en-US" sz="2400" dirty="0"/>
              <a:t> must be mounted on a device called a solar tracker that orients the </a:t>
            </a:r>
            <a:r>
              <a:rPr lang="en-US" sz="2400" dirty="0" err="1"/>
              <a:t>pyrheliometer</a:t>
            </a:r>
            <a:r>
              <a:rPr lang="en-US" sz="2400" dirty="0"/>
              <a:t> perpendicular to the solar beam during the day.</a:t>
            </a:r>
            <a:endParaRPr lang="en-IN" sz="2400" b="1" dirty="0">
              <a:solidFill>
                <a:srgbClr val="FF0000"/>
              </a:solidFill>
              <a:effectLst>
                <a:outerShdw dist="17962" dir="2700000">
                  <a:srgbClr val="000000"/>
                </a:outerShdw>
              </a:effectLst>
              <a:latin typeface="Times New Roman" pitchFamily="18"/>
            </a:endParaRPr>
          </a:p>
        </p:txBody>
      </p:sp>
      <p:sp>
        <p:nvSpPr>
          <p:cNvPr id="3" name="Text Placeholder 2"/>
          <p:cNvSpPr txBox="1">
            <a:spLocks noGrp="1"/>
          </p:cNvSpPr>
          <p:nvPr>
            <p:ph type="body" idx="4294967295"/>
          </p:nvPr>
        </p:nvSpPr>
        <p:spPr/>
        <p:txBody>
          <a:bodyPr/>
          <a:lstStyle/>
          <a:p>
            <a:pPr lvl="0" algn="l">
              <a:buSzPct val="45000"/>
              <a:buFont typeface="StarSymbol"/>
              <a:buChar char="●"/>
            </a:pPr>
            <a:r>
              <a:rPr lang="en-IN" sz="2359" b="1" dirty="0"/>
              <a:t>For the measurement of Beam/Direct Radiation</a:t>
            </a:r>
          </a:p>
          <a:p>
            <a:pPr lvl="0" algn="l">
              <a:buSzPct val="45000"/>
              <a:buFont typeface="StarSymbol"/>
              <a:buChar char="●"/>
            </a:pPr>
            <a:endParaRPr lang="en-IN" sz="2359" b="1" dirty="0"/>
          </a:p>
          <a:p>
            <a:pPr lvl="0" algn="l">
              <a:buSzPct val="45000"/>
              <a:buFont typeface="StarSymbol"/>
              <a:buChar char="●"/>
            </a:pPr>
            <a:endParaRPr lang="en-IN" sz="2359" b="1" dirty="0"/>
          </a:p>
        </p:txBody>
      </p:sp>
      <p:pic>
        <p:nvPicPr>
          <p:cNvPr id="4" name="Picture 3"/>
          <p:cNvPicPr>
            <a:picLocks noChangeAspect="1"/>
          </p:cNvPicPr>
          <p:nvPr/>
        </p:nvPicPr>
        <p:blipFill>
          <a:blip r:embed="rId3">
            <a:alphaModFix/>
            <a:grayscl/>
          </a:blip>
          <a:srcRect/>
          <a:stretch>
            <a:fillRect/>
          </a:stretch>
        </p:blipFill>
        <p:spPr>
          <a:xfrm>
            <a:off x="0" y="2228254"/>
            <a:ext cx="10101263" cy="4629746"/>
          </a:xfrm>
          <a:prstGeom prst="rect">
            <a:avLst/>
          </a:prstGeom>
          <a:noFill/>
          <a:ln cap="flat">
            <a:noFill/>
          </a:ln>
        </p:spPr>
      </p:pic>
    </p:spTree>
    <p:extLst>
      <p:ext uri="{BB962C8B-B14F-4D97-AF65-F5344CB8AC3E}">
        <p14:creationId xmlns:p14="http://schemas.microsoft.com/office/powerpoint/2010/main" val="28039010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205976" cy="4586288"/>
          </a:xfrm>
          <a:prstGeom prst="rect">
            <a:avLst/>
          </a:prstGeom>
        </p:spPr>
      </p:pic>
      <p:pic>
        <p:nvPicPr>
          <p:cNvPr id="3" name="Picture 8" descr="Pyheliometer_Design_MMohr"/>
          <p:cNvPicPr>
            <a:picLocks noChangeAspect="1" noChangeArrowheads="1"/>
          </p:cNvPicPr>
          <p:nvPr/>
        </p:nvPicPr>
        <p:blipFill>
          <a:blip r:embed="rId3">
            <a:extLst>
              <a:ext uri="{28A0092B-C50C-407E-A947-70E740481C1C}">
                <a14:useLocalDpi xmlns:a14="http://schemas.microsoft.com/office/drawing/2010/main" val="0"/>
              </a:ext>
            </a:extLst>
          </a:blip>
          <a:srcRect t="2975" b="7440"/>
          <a:stretch>
            <a:fillRect/>
          </a:stretch>
        </p:blipFill>
        <p:spPr bwMode="auto">
          <a:xfrm>
            <a:off x="2236132" y="4386262"/>
            <a:ext cx="7933737" cy="2371725"/>
          </a:xfrm>
          <a:prstGeom prst="rect">
            <a:avLst/>
          </a:prstGeom>
          <a:noFill/>
          <a:ln w="12700">
            <a:solidFill>
              <a:schemeClr val="bg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519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78513"/>
          </a:xfrm>
        </p:spPr>
        <p:txBody>
          <a:bodyPr/>
          <a:lstStyle/>
          <a:p>
            <a:r>
              <a:rPr lang="en-US" dirty="0"/>
              <a:t>Types of </a:t>
            </a:r>
            <a:r>
              <a:rPr lang="en-US" dirty="0" err="1"/>
              <a:t>pyrheliometer</a:t>
            </a:r>
            <a:r>
              <a:rPr lang="en-US" dirty="0"/>
              <a:t>:</a:t>
            </a:r>
            <a:br>
              <a:rPr lang="en-US" dirty="0"/>
            </a:br>
            <a:br>
              <a:rPr lang="en-US" dirty="0"/>
            </a:br>
            <a:r>
              <a:rPr lang="en-US" dirty="0"/>
              <a:t>	(1) The angstrom </a:t>
            </a:r>
            <a:r>
              <a:rPr lang="en-US" dirty="0" err="1"/>
              <a:t>pyrheliometer</a:t>
            </a:r>
            <a:br>
              <a:rPr lang="en-US" dirty="0"/>
            </a:br>
            <a:r>
              <a:rPr lang="en-US" dirty="0"/>
              <a:t>	(2) The abort silver disc </a:t>
            </a:r>
            <a:r>
              <a:rPr lang="en-US" dirty="0" err="1"/>
              <a:t>pyrheliometer</a:t>
            </a:r>
            <a:br>
              <a:rPr lang="en-US" dirty="0"/>
            </a:br>
            <a:r>
              <a:rPr lang="en-US" dirty="0"/>
              <a:t>	(3) </a:t>
            </a:r>
            <a:r>
              <a:rPr lang="en-US" dirty="0" err="1"/>
              <a:t>Eppley</a:t>
            </a:r>
            <a:r>
              <a:rPr lang="en-US" dirty="0"/>
              <a:t> </a:t>
            </a:r>
            <a:r>
              <a:rPr lang="en-US" dirty="0" err="1"/>
              <a:t>pyrheliometer</a:t>
            </a:r>
            <a:endParaRPr lang="en-US" dirty="0"/>
          </a:p>
        </p:txBody>
      </p:sp>
    </p:spTree>
    <p:extLst>
      <p:ext uri="{BB962C8B-B14F-4D97-AF65-F5344CB8AC3E}">
        <p14:creationId xmlns:p14="http://schemas.microsoft.com/office/powerpoint/2010/main" val="1375345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06098" y="1"/>
            <a:ext cx="10515600" cy="742950"/>
          </a:xfrm>
        </p:spPr>
        <p:txBody>
          <a:bodyPr/>
          <a:lstStyle/>
          <a:p>
            <a:r>
              <a:rPr lang="en-US" dirty="0"/>
              <a:t>The angstrom </a:t>
            </a:r>
            <a:r>
              <a:rPr lang="en-US" dirty="0" err="1"/>
              <a:t>pyrheliometer</a:t>
            </a:r>
            <a:endParaRPr lang="en-US" dirty="0"/>
          </a:p>
        </p:txBody>
      </p:sp>
      <p:sp>
        <p:nvSpPr>
          <p:cNvPr id="4" name="Content Placeholder 3"/>
          <p:cNvSpPr>
            <a:spLocks noGrp="1"/>
          </p:cNvSpPr>
          <p:nvPr>
            <p:ph idx="1"/>
          </p:nvPr>
        </p:nvSpPr>
        <p:spPr>
          <a:xfrm>
            <a:off x="0" y="628252"/>
            <a:ext cx="7441470" cy="4714479"/>
          </a:xfrm>
        </p:spPr>
        <p:txBody>
          <a:bodyPr>
            <a:normAutofit/>
          </a:bodyPr>
          <a:lstStyle/>
          <a:p>
            <a:pPr algn="just"/>
            <a:r>
              <a:rPr lang="en-US" sz="2000" dirty="0"/>
              <a:t>This </a:t>
            </a:r>
            <a:r>
              <a:rPr lang="en-US" sz="2000" dirty="0" err="1"/>
              <a:t>pyrheliometer</a:t>
            </a:r>
            <a:r>
              <a:rPr lang="en-US" sz="2000" dirty="0"/>
              <a:t> has a rectangular apparatus, two </a:t>
            </a:r>
            <a:r>
              <a:rPr lang="en-US" sz="2000" dirty="0" err="1"/>
              <a:t>manganin</a:t>
            </a:r>
            <a:r>
              <a:rPr lang="en-US" sz="2000" dirty="0"/>
              <a:t>-strip sensors (20.0 mm × 2.0 mm × 0.02 mm) and several diaphragms to let only direct sunlight reach the sensor.</a:t>
            </a:r>
          </a:p>
          <a:p>
            <a:pPr algn="just"/>
            <a:r>
              <a:rPr lang="en-US" sz="2000" dirty="0"/>
              <a:t>The sensor surface is painted optical black and has uniform absorption characteristics for short-wave radiation.</a:t>
            </a:r>
          </a:p>
          <a:p>
            <a:pPr algn="just"/>
            <a:r>
              <a:rPr lang="en-US" sz="2000" dirty="0"/>
              <a:t>A copper-constantan thermocouple is attached to the rear of each sensor strip, and the thermocouple is connected to a galvanometer.</a:t>
            </a:r>
          </a:p>
          <a:p>
            <a:pPr algn="just"/>
            <a:r>
              <a:rPr lang="en-US" sz="2000" dirty="0"/>
              <a:t>When solar irradiance is measured with this type of </a:t>
            </a:r>
            <a:r>
              <a:rPr lang="en-US" sz="2000" dirty="0" err="1"/>
              <a:t>pyrheliometer</a:t>
            </a:r>
            <a:r>
              <a:rPr lang="en-US" sz="2000" dirty="0"/>
              <a:t>, the small shutter on the front face of the cylinder shields one sensor strip from sunlight, allowing it to reach only the other sensor.</a:t>
            </a:r>
          </a:p>
          <a:p>
            <a:pPr algn="just"/>
            <a:r>
              <a:rPr lang="en-US" sz="2000" dirty="0"/>
              <a:t>A temperature difference is therefore produced between the two sensor strips because one absorbs solar radiation and the other does not, and a </a:t>
            </a:r>
            <a:r>
              <a:rPr lang="en-US" sz="2000" dirty="0" err="1"/>
              <a:t>thermoelectromotive</a:t>
            </a:r>
            <a:r>
              <a:rPr lang="en-US" sz="2000" dirty="0"/>
              <a:t> force proportional to this difference induces current flow through the galvanometer.</a:t>
            </a:r>
          </a:p>
        </p:txBody>
      </p:sp>
      <p:pic>
        <p:nvPicPr>
          <p:cNvPr id="5" name="Picture 4"/>
          <p:cNvPicPr>
            <a:picLocks noChangeAspect="1"/>
          </p:cNvPicPr>
          <p:nvPr/>
        </p:nvPicPr>
        <p:blipFill>
          <a:blip r:embed="rId2"/>
          <a:stretch>
            <a:fillRect/>
          </a:stretch>
        </p:blipFill>
        <p:spPr>
          <a:xfrm>
            <a:off x="7791661" y="113506"/>
            <a:ext cx="4381500" cy="5229225"/>
          </a:xfrm>
          <a:prstGeom prst="rect">
            <a:avLst/>
          </a:prstGeom>
        </p:spPr>
      </p:pic>
      <p:sp>
        <p:nvSpPr>
          <p:cNvPr id="6" name="Rectangle 5"/>
          <p:cNvSpPr/>
          <p:nvPr/>
        </p:nvSpPr>
        <p:spPr>
          <a:xfrm>
            <a:off x="7446443" y="3530084"/>
            <a:ext cx="1595309" cy="369332"/>
          </a:xfrm>
          <a:prstGeom prst="rect">
            <a:avLst/>
          </a:prstGeom>
        </p:spPr>
        <p:txBody>
          <a:bodyPr wrap="none">
            <a:spAutoFit/>
          </a:bodyPr>
          <a:lstStyle/>
          <a:p>
            <a:r>
              <a:rPr lang="en-US" b="1" dirty="0">
                <a:latin typeface="Times New Roman" panose="02020603050405020304" pitchFamily="18" charset="0"/>
              </a:rPr>
              <a:t>Galvanometer</a:t>
            </a:r>
            <a:endParaRPr lang="en-US" dirty="0"/>
          </a:p>
        </p:txBody>
      </p:sp>
      <p:sp>
        <p:nvSpPr>
          <p:cNvPr id="7" name="Rectangle 6"/>
          <p:cNvSpPr/>
          <p:nvPr/>
        </p:nvSpPr>
        <p:spPr>
          <a:xfrm>
            <a:off x="10856604" y="3345418"/>
            <a:ext cx="851515" cy="369332"/>
          </a:xfrm>
          <a:prstGeom prst="rect">
            <a:avLst/>
          </a:prstGeom>
        </p:spPr>
        <p:txBody>
          <a:bodyPr wrap="none">
            <a:spAutoFit/>
          </a:bodyPr>
          <a:lstStyle/>
          <a:p>
            <a:r>
              <a:rPr lang="en-US" b="1">
                <a:latin typeface="Times New Roman" panose="02020603050405020304" pitchFamily="18" charset="0"/>
              </a:rPr>
              <a:t>Switch</a:t>
            </a:r>
            <a:endParaRPr lang="en-US" dirty="0"/>
          </a:p>
        </p:txBody>
      </p:sp>
      <p:sp>
        <p:nvSpPr>
          <p:cNvPr id="8" name="Content Placeholder 3"/>
          <p:cNvSpPr txBox="1">
            <a:spLocks/>
          </p:cNvSpPr>
          <p:nvPr/>
        </p:nvSpPr>
        <p:spPr>
          <a:xfrm>
            <a:off x="0" y="5356224"/>
            <a:ext cx="12173161" cy="1530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Then, a current is supplied to the cooler sensor strip (the one shaded from solar radiation) until the pointer in the galvanometer indicates zero, at which point the temperature raised by solar radiation is compensated by Joule heat. </a:t>
            </a:r>
          </a:p>
          <a:p>
            <a:pPr algn="just"/>
            <a:r>
              <a:rPr lang="en-US" sz="2000" dirty="0"/>
              <a:t>A value for direct solar irradiance is obtained by converting the compensated current at this time.</a:t>
            </a:r>
          </a:p>
        </p:txBody>
      </p:sp>
      <p:sp>
        <p:nvSpPr>
          <p:cNvPr id="9" name="Rectangle 8"/>
          <p:cNvSpPr/>
          <p:nvPr/>
        </p:nvSpPr>
        <p:spPr>
          <a:xfrm>
            <a:off x="9946579" y="4258488"/>
            <a:ext cx="1820050" cy="369332"/>
          </a:xfrm>
          <a:prstGeom prst="rect">
            <a:avLst/>
          </a:prstGeom>
        </p:spPr>
        <p:txBody>
          <a:bodyPr wrap="none">
            <a:spAutoFit/>
          </a:bodyPr>
          <a:lstStyle/>
          <a:p>
            <a:r>
              <a:rPr lang="en-US" b="1" dirty="0">
                <a:latin typeface="Times New Roman" panose="02020603050405020304" pitchFamily="18" charset="0"/>
              </a:rPr>
              <a:t>Variable resistor</a:t>
            </a:r>
            <a:endParaRPr lang="en-US" dirty="0"/>
          </a:p>
        </p:txBody>
      </p:sp>
    </p:spTree>
    <p:extLst>
      <p:ext uri="{BB962C8B-B14F-4D97-AF65-F5344CB8AC3E}">
        <p14:creationId xmlns:p14="http://schemas.microsoft.com/office/powerpoint/2010/main" val="3854909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62874"/>
            <a:ext cx="12192000" cy="5532252"/>
          </a:xfrm>
          <a:prstGeom prst="rect">
            <a:avLst/>
          </a:prstGeom>
        </p:spPr>
      </p:pic>
    </p:spTree>
    <p:extLst>
      <p:ext uri="{BB962C8B-B14F-4D97-AF65-F5344CB8AC3E}">
        <p14:creationId xmlns:p14="http://schemas.microsoft.com/office/powerpoint/2010/main" val="76722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42950"/>
            <a:ext cx="10515600" cy="5757863"/>
          </a:xfrm>
        </p:spPr>
        <p:txBody>
          <a:bodyPr>
            <a:normAutofit/>
          </a:bodyPr>
          <a:lstStyle/>
          <a:p>
            <a:pPr marL="0" indent="0">
              <a:buNone/>
            </a:pPr>
            <a:r>
              <a:rPr lang="en-US" dirty="0"/>
              <a:t>The energy H of direct radiation is calculated by means of the formula,</a:t>
            </a:r>
          </a:p>
          <a:p>
            <a:pPr marL="0" indent="0" algn="ctr">
              <a:buNone/>
            </a:pPr>
            <a:r>
              <a:rPr lang="en-US" dirty="0"/>
              <a:t>H</a:t>
            </a:r>
            <a:r>
              <a:rPr lang="en-US" baseline="-25000" dirty="0"/>
              <a:t>DN</a:t>
            </a:r>
            <a:r>
              <a:rPr lang="en-US" dirty="0"/>
              <a:t>=Ki</a:t>
            </a:r>
            <a:r>
              <a:rPr lang="en-US" baseline="30000" dirty="0"/>
              <a:t>2</a:t>
            </a:r>
          </a:p>
          <a:p>
            <a:pPr marL="0" indent="0" algn="just">
              <a:buNone/>
            </a:pPr>
            <a:r>
              <a:rPr lang="en-US" dirty="0"/>
              <a:t>Where,</a:t>
            </a:r>
          </a:p>
          <a:p>
            <a:pPr marL="0" indent="0" algn="just">
              <a:buNone/>
            </a:pPr>
            <a:r>
              <a:rPr lang="en-US" dirty="0"/>
              <a:t>H</a:t>
            </a:r>
            <a:r>
              <a:rPr lang="en-US" baseline="-25000" dirty="0"/>
              <a:t>DN</a:t>
            </a:r>
            <a:r>
              <a:rPr lang="en-US" dirty="0"/>
              <a:t> = Direct radiation incident on an area normal to the sun’s rays</a:t>
            </a:r>
          </a:p>
          <a:p>
            <a:pPr marL="0" indent="0" algn="just">
              <a:buNone/>
            </a:pPr>
            <a:r>
              <a:rPr lang="en-US" dirty="0"/>
              <a:t>I = heating current in amperes</a:t>
            </a:r>
          </a:p>
          <a:p>
            <a:pPr marL="0" indent="0" algn="just">
              <a:buNone/>
            </a:pPr>
            <a:r>
              <a:rPr lang="en-US" dirty="0"/>
              <a:t>K= dimension and instrument constant</a:t>
            </a:r>
          </a:p>
          <a:p>
            <a:pPr marL="0" indent="0" algn="just">
              <a:buNone/>
            </a:pPr>
            <a:r>
              <a:rPr lang="en-US" dirty="0"/>
              <a:t>  = R/W</a:t>
            </a:r>
            <a:r>
              <a:rPr lang="el-GR" dirty="0"/>
              <a:t>α</a:t>
            </a:r>
            <a:endParaRPr lang="en-US" dirty="0"/>
          </a:p>
          <a:p>
            <a:pPr marL="0" indent="0">
              <a:buNone/>
            </a:pPr>
            <a:r>
              <a:rPr lang="en-US" dirty="0"/>
              <a:t>Where,</a:t>
            </a:r>
          </a:p>
          <a:p>
            <a:pPr marL="0" indent="0">
              <a:buNone/>
            </a:pPr>
            <a:r>
              <a:rPr lang="en-US" dirty="0"/>
              <a:t>R = resistant per unit length of the absorbing strip (</a:t>
            </a:r>
            <a:r>
              <a:rPr lang="el-GR" dirty="0"/>
              <a:t>Ω</a:t>
            </a:r>
            <a:r>
              <a:rPr lang="en-US" dirty="0"/>
              <a:t>/cm)</a:t>
            </a:r>
          </a:p>
          <a:p>
            <a:pPr marL="0" indent="0">
              <a:buNone/>
            </a:pPr>
            <a:r>
              <a:rPr lang="en-US" dirty="0"/>
              <a:t>W = mean width of the absorbing strip</a:t>
            </a:r>
          </a:p>
          <a:p>
            <a:pPr marL="0" indent="0">
              <a:buNone/>
            </a:pPr>
            <a:r>
              <a:rPr lang="el-GR" dirty="0"/>
              <a:t>α</a:t>
            </a:r>
            <a:r>
              <a:rPr lang="en-US" dirty="0"/>
              <a:t> = the absorbing coefficient of the absorbing strip</a:t>
            </a:r>
          </a:p>
          <a:p>
            <a:pPr marL="0" indent="0">
              <a:buNone/>
            </a:pPr>
            <a:endParaRPr lang="en-US" dirty="0"/>
          </a:p>
        </p:txBody>
      </p:sp>
    </p:spTree>
    <p:extLst>
      <p:ext uri="{BB962C8B-B14F-4D97-AF65-F5344CB8AC3E}">
        <p14:creationId xmlns:p14="http://schemas.microsoft.com/office/powerpoint/2010/main" val="2732189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912" y="0"/>
            <a:ext cx="10515600" cy="1325563"/>
          </a:xfrm>
        </p:spPr>
        <p:txBody>
          <a:bodyPr/>
          <a:lstStyle/>
          <a:p>
            <a:r>
              <a:rPr lang="en-US" dirty="0"/>
              <a:t>The abort silver disc </a:t>
            </a:r>
            <a:r>
              <a:rPr lang="en-US" dirty="0" err="1"/>
              <a:t>pyrheliometer</a:t>
            </a:r>
            <a:endParaRPr lang="en-US" dirty="0"/>
          </a:p>
        </p:txBody>
      </p:sp>
      <p:pic>
        <p:nvPicPr>
          <p:cNvPr id="4" name="Picture 3"/>
          <p:cNvPicPr>
            <a:picLocks noChangeAspect="1"/>
          </p:cNvPicPr>
          <p:nvPr/>
        </p:nvPicPr>
        <p:blipFill>
          <a:blip r:embed="rId2"/>
          <a:stretch>
            <a:fillRect/>
          </a:stretch>
        </p:blipFill>
        <p:spPr>
          <a:xfrm>
            <a:off x="823912" y="1143000"/>
            <a:ext cx="10515600" cy="5715000"/>
          </a:xfrm>
          <a:prstGeom prst="rect">
            <a:avLst/>
          </a:prstGeom>
        </p:spPr>
      </p:pic>
    </p:spTree>
    <p:extLst>
      <p:ext uri="{BB962C8B-B14F-4D97-AF65-F5344CB8AC3E}">
        <p14:creationId xmlns:p14="http://schemas.microsoft.com/office/powerpoint/2010/main" val="2458428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fontScale="92500" lnSpcReduction="10000"/>
          </a:bodyPr>
          <a:lstStyle/>
          <a:p>
            <a:pPr algn="just">
              <a:buFont typeface="Wingdings" panose="05000000000000000000" pitchFamily="2" charset="2"/>
              <a:buChar char="Ø"/>
            </a:pPr>
            <a:r>
              <a:rPr lang="en-US" dirty="0"/>
              <a:t>The sensing element is a silver disk measuring 28 mm in diameter with a thickness of 7 mm that is painted black on its radiation-receiving side. </a:t>
            </a:r>
          </a:p>
          <a:p>
            <a:pPr algn="just">
              <a:buFont typeface="Wingdings" panose="05000000000000000000" pitchFamily="2" charset="2"/>
              <a:buChar char="Ø"/>
            </a:pPr>
            <a:r>
              <a:rPr lang="en-US" dirty="0"/>
              <a:t>It has a hole from the periphery toward the center to allow insertion of the bulb of a high-precision mercury-in-glass thermometer. </a:t>
            </a:r>
          </a:p>
          <a:p>
            <a:pPr algn="just">
              <a:buFont typeface="Wingdings" panose="05000000000000000000" pitchFamily="2" charset="2"/>
              <a:buChar char="Ø"/>
            </a:pPr>
            <a:r>
              <a:rPr lang="en-US" dirty="0"/>
              <a:t>To maintain good thermal contact between the disk and the bulb, the hole is filled with a small amount of mercury. </a:t>
            </a:r>
          </a:p>
          <a:p>
            <a:pPr algn="just">
              <a:buFont typeface="Wingdings" panose="05000000000000000000" pitchFamily="2" charset="2"/>
              <a:buChar char="Ø"/>
            </a:pPr>
            <a:r>
              <a:rPr lang="en-US" dirty="0"/>
              <a:t>It is enclosed outside by a heat-insulating wooden container. </a:t>
            </a:r>
          </a:p>
          <a:p>
            <a:pPr algn="just">
              <a:buFont typeface="Wingdings" panose="05000000000000000000" pitchFamily="2" charset="2"/>
              <a:buChar char="Ø"/>
            </a:pPr>
            <a:r>
              <a:rPr lang="en-US" dirty="0"/>
              <a:t>The stem of the thermometer is bent in a right angle outside the wooden container and supported in a metallic protective tube. </a:t>
            </a:r>
          </a:p>
          <a:p>
            <a:pPr algn="just">
              <a:buFont typeface="Wingdings" panose="05000000000000000000" pitchFamily="2" charset="2"/>
              <a:buChar char="Ø"/>
            </a:pPr>
            <a:r>
              <a:rPr lang="en-US" dirty="0"/>
              <a:t>A cylinder with diaphragms inside is fitted in the wooden container to let direct solar radiation fall onto the silver disk. </a:t>
            </a:r>
          </a:p>
          <a:p>
            <a:pPr algn="just">
              <a:buFont typeface="Wingdings" panose="05000000000000000000" pitchFamily="2" charset="2"/>
              <a:buChar char="Ø"/>
            </a:pPr>
            <a:r>
              <a:rPr lang="en-US" dirty="0"/>
              <a:t>There is a metallic-plate shutter at the top end of the cylinder to block or allow the passage of solar radiation to the disk. </a:t>
            </a:r>
          </a:p>
          <a:p>
            <a:pPr algn="just">
              <a:buFont typeface="Wingdings" panose="05000000000000000000" pitchFamily="2" charset="2"/>
              <a:buChar char="Ø"/>
            </a:pPr>
            <a:r>
              <a:rPr lang="en-US" dirty="0"/>
              <a:t>During the measurement phase, the disk is heated by solar radiation and its temperature rises. </a:t>
            </a:r>
          </a:p>
          <a:p>
            <a:pPr algn="just">
              <a:buFont typeface="Wingdings" panose="05000000000000000000" pitchFamily="2" charset="2"/>
              <a:buChar char="Ø"/>
            </a:pPr>
            <a:r>
              <a:rPr lang="en-US" dirty="0"/>
              <a:t>The intensity of this radiation is ascertained by measuring the temperature change of the disk between the measurement phase and the shading phase with the mercury-in-glass thermometer.</a:t>
            </a:r>
          </a:p>
        </p:txBody>
      </p:sp>
    </p:spTree>
    <p:extLst>
      <p:ext uri="{BB962C8B-B14F-4D97-AF65-F5344CB8AC3E}">
        <p14:creationId xmlns:p14="http://schemas.microsoft.com/office/powerpoint/2010/main" val="3924653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Eppley</a:t>
            </a:r>
            <a:r>
              <a:rPr lang="en-US" dirty="0"/>
              <a:t> </a:t>
            </a:r>
            <a:r>
              <a:rPr lang="en-US" dirty="0" err="1"/>
              <a:t>pyrheliometer</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The sensitive element in an </a:t>
            </a:r>
            <a:r>
              <a:rPr lang="en-US" dirty="0" err="1"/>
              <a:t>eppley</a:t>
            </a:r>
            <a:r>
              <a:rPr lang="en-US" dirty="0"/>
              <a:t> </a:t>
            </a:r>
            <a:r>
              <a:rPr lang="en-US" dirty="0" err="1"/>
              <a:t>pyrheliometer</a:t>
            </a:r>
            <a:r>
              <a:rPr lang="en-US" dirty="0"/>
              <a:t> is a temperature compensated 15 junction bismuth silver thermopile mounted at the base of a brass tube, the limiting diaphragms of which subtend an angle 5.7°.</a:t>
            </a:r>
          </a:p>
          <a:p>
            <a:pPr>
              <a:buFont typeface="Wingdings" panose="05000000000000000000" pitchFamily="2" charset="2"/>
              <a:buChar char="Ø"/>
            </a:pPr>
            <a:r>
              <a:rPr lang="en-US" dirty="0"/>
              <a:t>A thermocouple is basically a series arrangement of thermocouples used to develop a much greater voltage then is possible using only one. The tube is filled  with dry air and is sealed with a crystal quartz window which is removable.</a:t>
            </a:r>
          </a:p>
          <a:p>
            <a:pPr>
              <a:buFont typeface="Wingdings" panose="05000000000000000000" pitchFamily="2" charset="2"/>
              <a:buChar char="Ø"/>
            </a:pPr>
            <a:r>
              <a:rPr lang="en-US" dirty="0"/>
              <a:t>Used as a sub standard</a:t>
            </a:r>
          </a:p>
          <a:p>
            <a:pPr>
              <a:buFont typeface="Wingdings" panose="05000000000000000000" pitchFamily="2" charset="2"/>
              <a:buChar char="Ø"/>
            </a:pPr>
            <a:r>
              <a:rPr lang="en-US" dirty="0"/>
              <a:t>Wide acceptance in USA and many other parts of the world</a:t>
            </a:r>
          </a:p>
        </p:txBody>
      </p:sp>
    </p:spTree>
    <p:extLst>
      <p:ext uri="{BB962C8B-B14F-4D97-AF65-F5344CB8AC3E}">
        <p14:creationId xmlns:p14="http://schemas.microsoft.com/office/powerpoint/2010/main" val="2139402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Solar Geometry</a:t>
            </a:r>
          </a:p>
        </p:txBody>
      </p:sp>
      <p:graphicFrame>
        <p:nvGraphicFramePr>
          <p:cNvPr id="3" name="Object 5"/>
          <p:cNvGraphicFramePr>
            <a:graphicFrameLocks noChangeAspect="1"/>
          </p:cNvGraphicFramePr>
          <p:nvPr>
            <p:extLst>
              <p:ext uri="{D42A27DB-BD31-4B8C-83A1-F6EECF244321}">
                <p14:modId xmlns:p14="http://schemas.microsoft.com/office/powerpoint/2010/main" val="845286943"/>
              </p:ext>
            </p:extLst>
          </p:nvPr>
        </p:nvGraphicFramePr>
        <p:xfrm>
          <a:off x="3479800" y="1630363"/>
          <a:ext cx="4957762" cy="4138612"/>
        </p:xfrm>
        <a:graphic>
          <a:graphicData uri="http://schemas.openxmlformats.org/presentationml/2006/ole">
            <mc:AlternateContent xmlns:mc="http://schemas.openxmlformats.org/markup-compatibility/2006">
              <mc:Choice xmlns:v="urn:schemas-microsoft-com:vml" Requires="v">
                <p:oleObj name="Picture" r:id="rId2" imgW="4695840" imgH="4343400" progId="Word.Picture.8">
                  <p:embed/>
                </p:oleObj>
              </mc:Choice>
              <mc:Fallback>
                <p:oleObj name="Picture" r:id="rId2" imgW="4695840" imgH="4343400" progId="Word.Picture.8">
                  <p:embed/>
                  <p:pic>
                    <p:nvPicPr>
                      <p:cNvPr id="0" name=""/>
                      <p:cNvPicPr>
                        <a:picLocks noChangeAspect="1" noChangeArrowheads="1"/>
                      </p:cNvPicPr>
                      <p:nvPr/>
                    </p:nvPicPr>
                    <p:blipFill>
                      <a:blip r:embed="rId3"/>
                      <a:srcRect/>
                      <a:stretch>
                        <a:fillRect/>
                      </a:stretch>
                    </p:blipFill>
                    <p:spPr bwMode="auto">
                      <a:xfrm>
                        <a:off x="3479800" y="1630363"/>
                        <a:ext cx="4957762" cy="4138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37396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a:r>
              <a:rPr lang="en-IN" b="1">
                <a:solidFill>
                  <a:srgbClr val="FF0000"/>
                </a:solidFill>
                <a:effectLst>
                  <a:outerShdw dist="17962" dir="2700000">
                    <a:srgbClr val="000000"/>
                  </a:outerShdw>
                </a:effectLst>
                <a:latin typeface="Times New Roman" pitchFamily="18"/>
              </a:rPr>
              <a:t>Measurement Devices</a:t>
            </a:r>
          </a:p>
        </p:txBody>
      </p:sp>
      <p:sp>
        <p:nvSpPr>
          <p:cNvPr id="3" name="Text Placeholder 2"/>
          <p:cNvSpPr txBox="1">
            <a:spLocks noGrp="1"/>
          </p:cNvSpPr>
          <p:nvPr>
            <p:ph type="body" idx="4294967295"/>
          </p:nvPr>
        </p:nvSpPr>
        <p:spPr/>
        <p:txBody>
          <a:bodyPr/>
          <a:lstStyle/>
          <a:p>
            <a:pPr marL="0" lvl="0" indent="0" algn="ctr">
              <a:buNone/>
            </a:pPr>
            <a:r>
              <a:rPr lang="en-IN" b="1" dirty="0" err="1">
                <a:solidFill>
                  <a:srgbClr val="7E0021"/>
                </a:solidFill>
              </a:rPr>
              <a:t>Pyrenometer</a:t>
            </a:r>
            <a:endParaRPr lang="en-IN" b="1" dirty="0">
              <a:solidFill>
                <a:srgbClr val="7E0021"/>
              </a:solidFill>
            </a:endParaRPr>
          </a:p>
          <a:p>
            <a:pPr lvl="0">
              <a:buSzPct val="45000"/>
              <a:buFont typeface="StarSymbol"/>
              <a:buChar char="●"/>
            </a:pPr>
            <a:r>
              <a:rPr lang="en-IN" dirty="0"/>
              <a:t>To measure Global Radiation</a:t>
            </a:r>
          </a:p>
          <a:p>
            <a:pPr lvl="0">
              <a:buSzPct val="45000"/>
              <a:buFont typeface="StarSymbol"/>
              <a:buChar char="●"/>
            </a:pPr>
            <a:endParaRPr lang="en-IN" dirty="0"/>
          </a:p>
        </p:txBody>
      </p:sp>
      <p:pic>
        <p:nvPicPr>
          <p:cNvPr id="4" name="Picture 3"/>
          <p:cNvPicPr>
            <a:picLocks noChangeAspect="1"/>
          </p:cNvPicPr>
          <p:nvPr/>
        </p:nvPicPr>
        <p:blipFill>
          <a:blip r:embed="rId3">
            <a:lum bright="-50000"/>
            <a:alphaModFix/>
            <a:grayscl/>
          </a:blip>
          <a:srcRect/>
          <a:stretch>
            <a:fillRect/>
          </a:stretch>
        </p:blipFill>
        <p:spPr>
          <a:xfrm>
            <a:off x="3483029" y="3101586"/>
            <a:ext cx="5388658" cy="2940250"/>
          </a:xfrm>
          <a:prstGeom prst="rect">
            <a:avLst/>
          </a:prstGeom>
          <a:noFill/>
          <a:ln cap="flat">
            <a:noFill/>
          </a:ln>
        </p:spPr>
      </p:pic>
    </p:spTree>
    <p:extLst>
      <p:ext uri="{BB962C8B-B14F-4D97-AF65-F5344CB8AC3E}">
        <p14:creationId xmlns:p14="http://schemas.microsoft.com/office/powerpoint/2010/main" val="3373423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blip>
          <a:srcRect/>
          <a:stretch>
            <a:fillRect/>
          </a:stretch>
        </p:blipFill>
        <p:spPr>
          <a:xfrm>
            <a:off x="4245916" y="3045761"/>
            <a:ext cx="3070820" cy="3604875"/>
          </a:xfrm>
          <a:prstGeom prst="rect">
            <a:avLst/>
          </a:prstGeom>
          <a:noFill/>
          <a:ln cap="flat">
            <a:noFill/>
          </a:ln>
        </p:spPr>
      </p:pic>
      <p:pic>
        <p:nvPicPr>
          <p:cNvPr id="5" name="Picture 4"/>
          <p:cNvPicPr>
            <a:picLocks noChangeAspect="1"/>
          </p:cNvPicPr>
          <p:nvPr/>
        </p:nvPicPr>
        <p:blipFill>
          <a:blip r:embed="rId4">
            <a:alphaModFix/>
          </a:blip>
          <a:srcRect/>
          <a:stretch>
            <a:fillRect/>
          </a:stretch>
        </p:blipFill>
        <p:spPr>
          <a:xfrm>
            <a:off x="8659759" y="2807391"/>
            <a:ext cx="3532241" cy="2373613"/>
          </a:xfrm>
          <a:prstGeom prst="rect">
            <a:avLst/>
          </a:prstGeom>
          <a:noFill/>
          <a:ln cap="flat">
            <a:noFill/>
          </a:ln>
        </p:spPr>
      </p:pic>
      <p:sp>
        <p:nvSpPr>
          <p:cNvPr id="6" name="Rectangle 5"/>
          <p:cNvSpPr/>
          <p:nvPr/>
        </p:nvSpPr>
        <p:spPr>
          <a:xfrm>
            <a:off x="8610643" y="5866138"/>
            <a:ext cx="3464823" cy="621196"/>
          </a:xfrm>
          <a:prstGeom prst="rect">
            <a:avLst/>
          </a:prstGeom>
          <a:solidFill>
            <a:srgbClr val="99CCFF"/>
          </a:solidFill>
          <a:ln w="0" cap="flat">
            <a:solidFill>
              <a:srgbClr val="000000"/>
            </a:solidFill>
            <a:prstDash val="solid"/>
            <a:miter/>
          </a:ln>
        </p:spPr>
        <p:txBody>
          <a:bodyPr vert="horz" wrap="square" lIns="81650" tIns="40820" rIns="81650" bIns="40820" anchor="ctr" anchorCtr="1" compatLnSpc="0">
            <a:noAutofit/>
          </a:bodyPr>
          <a:lstStyle/>
          <a:p>
            <a:pPr algn="ctr" defTabSz="829544" hangingPunct="0">
              <a:defRPr sz="1800" b="0" i="0" u="none" strike="noStrike" kern="0" cap="none" spc="0" baseline="0">
                <a:solidFill>
                  <a:srgbClr val="000000"/>
                </a:solidFill>
                <a:uFillTx/>
              </a:defRPr>
            </a:pPr>
            <a:r>
              <a:rPr lang="de-DE" sz="1996" dirty="0">
                <a:solidFill>
                  <a:srgbClr val="000000"/>
                </a:solidFill>
                <a:latin typeface="Arial" pitchFamily="18"/>
                <a:ea typeface="Andale Sans UI" pitchFamily="2"/>
                <a:cs typeface="Tahoma" pitchFamily="2"/>
              </a:rPr>
              <a:t>Pyrenometer with Shading Ring for</a:t>
            </a:r>
          </a:p>
          <a:p>
            <a:pPr algn="ctr" defTabSz="829544" hangingPunct="0">
              <a:defRPr sz="1800" b="0" i="0" u="none" strike="noStrike" kern="0" cap="none" spc="0" baseline="0">
                <a:solidFill>
                  <a:srgbClr val="000000"/>
                </a:solidFill>
                <a:uFillTx/>
              </a:defRPr>
            </a:pPr>
            <a:r>
              <a:rPr lang="de-DE" sz="1996" dirty="0">
                <a:solidFill>
                  <a:srgbClr val="000000"/>
                </a:solidFill>
                <a:latin typeface="Arial" pitchFamily="18"/>
                <a:ea typeface="Andale Sans UI" pitchFamily="2"/>
                <a:cs typeface="Tahoma" pitchFamily="2"/>
              </a:rPr>
              <a:t>Diffused Radiation Measurements</a:t>
            </a:r>
          </a:p>
        </p:txBody>
      </p:sp>
      <p:sp>
        <p:nvSpPr>
          <p:cNvPr id="7" name="Freeform 6"/>
          <p:cNvSpPr/>
          <p:nvPr/>
        </p:nvSpPr>
        <p:spPr>
          <a:xfrm>
            <a:off x="7406073" y="5866138"/>
            <a:ext cx="400540" cy="131319"/>
          </a:xfrm>
          <a:custGeom>
            <a:avLst>
              <a:gd name="f0" fmla="val 5400"/>
              <a:gd name="f1" fmla="val 5400"/>
            </a:avLst>
            <a:gdLst>
              <a:gd name="f2" fmla="val w"/>
              <a:gd name="f3" fmla="val h"/>
              <a:gd name="f4" fmla="val 0"/>
              <a:gd name="f5" fmla="val 21600"/>
              <a:gd name="f6" fmla="val 10800"/>
              <a:gd name="f7" fmla="*/ f2 1 21600"/>
              <a:gd name="f8" fmla="*/ f3 1 21600"/>
              <a:gd name="f9" fmla="val f4"/>
              <a:gd name="f10" fmla="val f5"/>
              <a:gd name="f11" fmla="pin 0 f0 21600"/>
              <a:gd name="f12" fmla="pin 0 f1 10800"/>
              <a:gd name="f13" fmla="+- f10 0 f9"/>
              <a:gd name="f14" fmla="val f11"/>
              <a:gd name="f15" fmla="val f12"/>
              <a:gd name="f16" fmla="*/ f11 f7 1"/>
              <a:gd name="f17" fmla="*/ f12 f8 1"/>
              <a:gd name="f18" fmla="*/ f13 1 21600"/>
              <a:gd name="f19" fmla="+- 21600 0 f15"/>
              <a:gd name="f20" fmla="*/ f14 f15 1"/>
              <a:gd name="f21" fmla="*/ f15 f8 1"/>
              <a:gd name="f22" fmla="*/ 21600 f18 1"/>
              <a:gd name="f23" fmla="*/ f20 1 10800"/>
              <a:gd name="f24" fmla="*/ f19 f8 1"/>
              <a:gd name="f25" fmla="+- f14 0 f23"/>
              <a:gd name="f26" fmla="*/ f22 1 f18"/>
              <a:gd name="f27" fmla="*/ f25 f7 1"/>
              <a:gd name="f28" fmla="*/ f26 f7 1"/>
            </a:gdLst>
            <a:ahLst>
              <a:ahXY gdRefX="f0" minX="f4" maxX="f5" gdRefY="f1" minY="f4" maxY="f6">
                <a:pos x="f16" y="f17"/>
              </a:ahXY>
            </a:ahLst>
            <a:cxnLst>
              <a:cxn ang="3cd4">
                <a:pos x="hc" y="t"/>
              </a:cxn>
              <a:cxn ang="0">
                <a:pos x="r" y="vc"/>
              </a:cxn>
              <a:cxn ang="cd4">
                <a:pos x="hc" y="b"/>
              </a:cxn>
              <a:cxn ang="cd2">
                <a:pos x="l" y="vc"/>
              </a:cxn>
            </a:cxnLst>
            <a:rect l="f27" t="f21" r="f28" b="f24"/>
            <a:pathLst>
              <a:path w="21600" h="21600">
                <a:moveTo>
                  <a:pt x="f5" y="f15"/>
                </a:moveTo>
                <a:lnTo>
                  <a:pt x="f14" y="f15"/>
                </a:lnTo>
                <a:lnTo>
                  <a:pt x="f14" y="f4"/>
                </a:lnTo>
                <a:lnTo>
                  <a:pt x="f4" y="f6"/>
                </a:lnTo>
                <a:lnTo>
                  <a:pt x="f14" y="f5"/>
                </a:lnTo>
                <a:lnTo>
                  <a:pt x="f14" y="f19"/>
                </a:lnTo>
                <a:lnTo>
                  <a:pt x="f5" y="f19"/>
                </a:lnTo>
                <a:close/>
              </a:path>
            </a:pathLst>
          </a:custGeom>
          <a:solidFill>
            <a:srgbClr val="99CCFF"/>
          </a:solidFill>
          <a:ln w="0" cap="flat">
            <a:solidFill>
              <a:srgbClr val="000000"/>
            </a:solidFill>
            <a:prstDash val="solid"/>
            <a:miter/>
          </a:ln>
        </p:spPr>
        <p:txBody>
          <a:bodyPr vert="horz" wrap="square" lIns="81650" tIns="40820" rIns="81650" bIns="40820" anchor="ctr" anchorCtr="0" compatLnSpc="0">
            <a:noAutofit/>
          </a:bodyPr>
          <a:lstStyle/>
          <a:p>
            <a:pPr defTabSz="829544" hangingPunct="0">
              <a:defRPr sz="1800" b="0" i="0" u="none" strike="noStrike" kern="0" cap="none" spc="0" baseline="0">
                <a:solidFill>
                  <a:srgbClr val="000000"/>
                </a:solidFill>
                <a:uFillTx/>
              </a:defRPr>
            </a:pPr>
            <a:endParaRPr lang="de-DE" sz="1633">
              <a:solidFill>
                <a:srgbClr val="000000"/>
              </a:solidFill>
              <a:latin typeface="Arial" pitchFamily="18"/>
              <a:ea typeface="Andale Sans UI" pitchFamily="2"/>
              <a:cs typeface="Tahoma" pitchFamily="2"/>
            </a:endParaRPr>
          </a:p>
        </p:txBody>
      </p:sp>
      <p:pic>
        <p:nvPicPr>
          <p:cNvPr id="8" name="Picture 7"/>
          <p:cNvPicPr>
            <a:picLocks noChangeAspect="1"/>
          </p:cNvPicPr>
          <p:nvPr/>
        </p:nvPicPr>
        <p:blipFill>
          <a:blip r:embed="rId5"/>
          <a:stretch>
            <a:fillRect/>
          </a:stretch>
        </p:blipFill>
        <p:spPr>
          <a:xfrm>
            <a:off x="0" y="0"/>
            <a:ext cx="8688704" cy="2807391"/>
          </a:xfrm>
          <a:prstGeom prst="rect">
            <a:avLst/>
          </a:prstGeom>
        </p:spPr>
      </p:pic>
    </p:spTree>
    <p:extLst>
      <p:ext uri="{BB962C8B-B14F-4D97-AF65-F5344CB8AC3E}">
        <p14:creationId xmlns:p14="http://schemas.microsoft.com/office/powerpoint/2010/main" val="25445589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515600" cy="5878513"/>
          </a:xfrm>
        </p:spPr>
        <p:txBody>
          <a:bodyPr/>
          <a:lstStyle/>
          <a:p>
            <a:r>
              <a:rPr lang="en-US" dirty="0"/>
              <a:t>Types of </a:t>
            </a:r>
            <a:r>
              <a:rPr lang="en-US" dirty="0" err="1"/>
              <a:t>pyranometer</a:t>
            </a:r>
            <a:r>
              <a:rPr lang="en-US" dirty="0"/>
              <a:t>:</a:t>
            </a:r>
            <a:br>
              <a:rPr lang="en-US" dirty="0"/>
            </a:br>
            <a:br>
              <a:rPr lang="en-US" dirty="0"/>
            </a:br>
            <a:r>
              <a:rPr lang="en-US" dirty="0"/>
              <a:t>(1) </a:t>
            </a:r>
            <a:r>
              <a:rPr lang="en-US" dirty="0" err="1"/>
              <a:t>Eppley</a:t>
            </a:r>
            <a:r>
              <a:rPr lang="en-US" dirty="0"/>
              <a:t> </a:t>
            </a:r>
            <a:r>
              <a:rPr lang="en-US" dirty="0" err="1"/>
              <a:t>pyranometer</a:t>
            </a:r>
            <a:r>
              <a:rPr lang="en-US" dirty="0"/>
              <a:t>	</a:t>
            </a:r>
            <a:br>
              <a:rPr lang="en-US" dirty="0"/>
            </a:br>
            <a:r>
              <a:rPr lang="en-US" dirty="0"/>
              <a:t>(2) </a:t>
            </a:r>
            <a:r>
              <a:rPr lang="en-US" dirty="0" err="1"/>
              <a:t>Yellot</a:t>
            </a:r>
            <a:r>
              <a:rPr lang="en-US" dirty="0"/>
              <a:t> </a:t>
            </a:r>
            <a:r>
              <a:rPr lang="en-US" dirty="0" err="1"/>
              <a:t>solarimeter</a:t>
            </a:r>
            <a:r>
              <a:rPr lang="en-US" sz="3200" dirty="0"/>
              <a:t> (photo-voltaic solar cell)</a:t>
            </a:r>
            <a:br>
              <a:rPr lang="en-US" dirty="0"/>
            </a:br>
            <a:r>
              <a:rPr lang="en-US" dirty="0"/>
              <a:t>(3) Moll-</a:t>
            </a:r>
            <a:r>
              <a:rPr lang="en-US" dirty="0" err="1"/>
              <a:t>Gorczyheski</a:t>
            </a:r>
            <a:r>
              <a:rPr lang="en-US" dirty="0"/>
              <a:t> </a:t>
            </a:r>
            <a:r>
              <a:rPr lang="en-US" dirty="0" err="1"/>
              <a:t>solarimeter</a:t>
            </a:r>
            <a:br>
              <a:rPr lang="en-US" dirty="0"/>
            </a:br>
            <a:r>
              <a:rPr lang="en-US" dirty="0"/>
              <a:t>(4) Bimetallic </a:t>
            </a:r>
            <a:r>
              <a:rPr lang="en-US" dirty="0" err="1"/>
              <a:t>Actionographs</a:t>
            </a:r>
            <a:r>
              <a:rPr lang="en-US" dirty="0"/>
              <a:t> of </a:t>
            </a:r>
            <a:r>
              <a:rPr lang="en-US" dirty="0" err="1"/>
              <a:t>Rabitzsch</a:t>
            </a:r>
            <a:r>
              <a:rPr lang="en-US" dirty="0"/>
              <a:t> type</a:t>
            </a:r>
            <a:br>
              <a:rPr lang="en-US" dirty="0"/>
            </a:br>
            <a:r>
              <a:rPr lang="en-US" dirty="0"/>
              <a:t>(5) </a:t>
            </a:r>
            <a:r>
              <a:rPr lang="en-US" dirty="0" err="1"/>
              <a:t>Velochme</a:t>
            </a:r>
            <a:r>
              <a:rPr lang="en-US" dirty="0"/>
              <a:t> </a:t>
            </a:r>
            <a:r>
              <a:rPr lang="en-US" dirty="0" err="1"/>
              <a:t>pyranometer</a:t>
            </a:r>
            <a:br>
              <a:rPr lang="en-US" dirty="0"/>
            </a:br>
            <a:r>
              <a:rPr lang="en-US" dirty="0"/>
              <a:t>(6) </a:t>
            </a:r>
            <a:r>
              <a:rPr lang="en-US" dirty="0" err="1"/>
              <a:t>Thermolelectric</a:t>
            </a:r>
            <a:r>
              <a:rPr lang="en-US" dirty="0"/>
              <a:t> </a:t>
            </a:r>
            <a:r>
              <a:rPr lang="en-US" dirty="0" err="1"/>
              <a:t>pyranometer</a:t>
            </a:r>
            <a:r>
              <a:rPr lang="en-US" dirty="0"/>
              <a:t> </a:t>
            </a:r>
          </a:p>
        </p:txBody>
      </p:sp>
    </p:spTree>
    <p:extLst>
      <p:ext uri="{BB962C8B-B14F-4D97-AF65-F5344CB8AC3E}">
        <p14:creationId xmlns:p14="http://schemas.microsoft.com/office/powerpoint/2010/main" val="17163444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7124695" y="6356350"/>
            <a:ext cx="3102118" cy="365125"/>
          </a:xfrm>
        </p:spPr>
        <p:txBody>
          <a:bodyPr/>
          <a:lstStyle/>
          <a:p>
            <a:fld id="{CC6F77E1-39F9-4CB5-96D2-DA8ED1964747}" type="slidenum">
              <a:rPr lang="en-US"/>
              <a:pPr/>
              <a:t>53</a:t>
            </a:fld>
            <a:endParaRPr lang="en-US"/>
          </a:p>
        </p:txBody>
      </p:sp>
      <p:sp>
        <p:nvSpPr>
          <p:cNvPr id="7170" name="Rectangle 2"/>
          <p:cNvSpPr>
            <a:spLocks noGrp="1" noChangeArrowheads="1"/>
          </p:cNvSpPr>
          <p:nvPr>
            <p:ph type="title"/>
          </p:nvPr>
        </p:nvSpPr>
        <p:spPr>
          <a:xfrm>
            <a:off x="495294" y="274639"/>
            <a:ext cx="9306353" cy="706437"/>
          </a:xfrm>
        </p:spPr>
        <p:txBody>
          <a:bodyPr>
            <a:normAutofit/>
          </a:bodyPr>
          <a:lstStyle/>
          <a:p>
            <a:r>
              <a:rPr lang="en-US" sz="4000" dirty="0" err="1"/>
              <a:t>Eppley</a:t>
            </a:r>
            <a:r>
              <a:rPr lang="en-US" sz="4000" dirty="0"/>
              <a:t> </a:t>
            </a:r>
            <a:r>
              <a:rPr lang="en-US" sz="4000" dirty="0" err="1"/>
              <a:t>pyranometer</a:t>
            </a:r>
            <a:r>
              <a:rPr lang="en-US" sz="4000" dirty="0"/>
              <a:t>	</a:t>
            </a:r>
          </a:p>
        </p:txBody>
      </p:sp>
      <p:sp>
        <p:nvSpPr>
          <p:cNvPr id="7171" name="Rectangle 3"/>
          <p:cNvSpPr>
            <a:spLocks noGrp="1" noChangeArrowheads="1"/>
          </p:cNvSpPr>
          <p:nvPr>
            <p:ph type="body" idx="1"/>
          </p:nvPr>
        </p:nvSpPr>
        <p:spPr>
          <a:xfrm>
            <a:off x="38095" y="1600201"/>
            <a:ext cx="5170196" cy="2765425"/>
          </a:xfrm>
        </p:spPr>
        <p:txBody>
          <a:bodyPr>
            <a:normAutofit/>
          </a:bodyPr>
          <a:lstStyle/>
          <a:p>
            <a:pPr>
              <a:buFont typeface="Wingdings" panose="05000000000000000000" pitchFamily="2" charset="2"/>
              <a:buChar char="Ø"/>
            </a:pPr>
            <a:r>
              <a:rPr lang="en-US" sz="2400" dirty="0"/>
              <a:t>The Black and White (B&amp;W) </a:t>
            </a:r>
            <a:r>
              <a:rPr lang="en-US" sz="2400" dirty="0" err="1"/>
              <a:t>pyranometer</a:t>
            </a:r>
            <a:r>
              <a:rPr lang="en-US" sz="2400" dirty="0"/>
              <a:t> is an instrument designed to measure diffuse broadband solar irradiance.</a:t>
            </a:r>
          </a:p>
          <a:p>
            <a:pPr>
              <a:buFont typeface="Wingdings" panose="05000000000000000000" pitchFamily="2" charset="2"/>
              <a:buChar char="Ø"/>
            </a:pPr>
            <a:r>
              <a:rPr lang="en-US" sz="2400" dirty="0"/>
              <a:t>It is based on principle as there is difference between the temperature of black surface and white surface.</a:t>
            </a:r>
          </a:p>
          <a:p>
            <a:pPr marL="609600" indent="-609600">
              <a:buNone/>
            </a:pPr>
            <a:endParaRPr lang="en-US" sz="2400" dirty="0"/>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494" y="117476"/>
            <a:ext cx="7175506" cy="4536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3" name="Rectangle 5"/>
          <p:cNvSpPr>
            <a:spLocks noChangeArrowheads="1"/>
          </p:cNvSpPr>
          <p:nvPr/>
        </p:nvSpPr>
        <p:spPr bwMode="auto">
          <a:xfrm>
            <a:off x="288920" y="4437063"/>
            <a:ext cx="9853892"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har char="•"/>
              <a:defRPr sz="3200">
                <a:solidFill>
                  <a:schemeClr val="tx1"/>
                </a:solidFill>
                <a:latin typeface="Arial" panose="020B0604020202020204" pitchFamily="34" charset="0"/>
                <a:cs typeface="Arial" panose="020B0604020202020204" pitchFamily="34" charset="0"/>
              </a:defRPr>
            </a:lvl1pPr>
            <a:lvl2pPr marL="990600" indent="-533400">
              <a:spcBef>
                <a:spcPct val="20000"/>
              </a:spcBef>
              <a:buChar char="–"/>
              <a:defRPr sz="2800">
                <a:solidFill>
                  <a:schemeClr val="tx1"/>
                </a:solidFill>
                <a:latin typeface="Arial" panose="020B0604020202020204" pitchFamily="34" charset="0"/>
                <a:cs typeface="Arial" panose="020B0604020202020204" pitchFamily="34" charset="0"/>
              </a:defRPr>
            </a:lvl2pPr>
            <a:lvl3pPr marL="1371600" indent="-457200">
              <a:spcBef>
                <a:spcPct val="20000"/>
              </a:spcBef>
              <a:buChar char="•"/>
              <a:defRPr sz="2400">
                <a:solidFill>
                  <a:schemeClr val="tx1"/>
                </a:solidFill>
                <a:latin typeface="Arial" panose="020B0604020202020204" pitchFamily="34" charset="0"/>
                <a:cs typeface="Arial" panose="020B0604020202020204" pitchFamily="34" charset="0"/>
              </a:defRPr>
            </a:lvl3pPr>
            <a:lvl4pPr marL="1752600" indent="-381000">
              <a:spcBef>
                <a:spcPct val="20000"/>
              </a:spcBef>
              <a:buChar char="–"/>
              <a:defRPr sz="2000">
                <a:solidFill>
                  <a:schemeClr val="tx1"/>
                </a:solidFill>
                <a:latin typeface="Arial" panose="020B0604020202020204" pitchFamily="34" charset="0"/>
                <a:cs typeface="Arial" panose="020B0604020202020204" pitchFamily="34" charset="0"/>
              </a:defRPr>
            </a:lvl4pPr>
            <a:lvl5pPr marL="2209800" indent="-381000">
              <a:spcBef>
                <a:spcPct val="20000"/>
              </a:spcBef>
              <a:buChar char="»"/>
              <a:defRPr sz="2000">
                <a:solidFill>
                  <a:schemeClr val="tx1"/>
                </a:solidFill>
                <a:latin typeface="Arial" panose="020B0604020202020204" pitchFamily="34" charset="0"/>
                <a:cs typeface="Arial" panose="020B0604020202020204" pitchFamily="34" charset="0"/>
              </a:defRPr>
            </a:lvl5pPr>
            <a:lvl6pPr marL="2667000" indent="-3810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3124200" indent="-3810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581400" indent="-3810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4038600" indent="-3810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Char char="Ø"/>
            </a:pPr>
            <a:r>
              <a:rPr lang="en-US" sz="2400" dirty="0">
                <a:latin typeface="Calibri (Body)"/>
              </a:rPr>
              <a:t>The detection of temperature difference is achieved by thermopile.</a:t>
            </a:r>
          </a:p>
          <a:p>
            <a:pPr>
              <a:buFont typeface="Wingdings" panose="05000000000000000000" pitchFamily="2" charset="2"/>
              <a:buChar char="Ø"/>
            </a:pPr>
            <a:r>
              <a:rPr lang="en-US" sz="2400" dirty="0">
                <a:latin typeface="Calibri (Body)"/>
              </a:rPr>
              <a:t>Uses concentric silver rings 0.25 mm thick coated B&amp;W</a:t>
            </a:r>
          </a:p>
          <a:p>
            <a:pPr>
              <a:buFont typeface="Wingdings" panose="05000000000000000000" pitchFamily="2" charset="2"/>
              <a:buChar char="Ø"/>
            </a:pPr>
            <a:r>
              <a:rPr lang="en-US" sz="2400" dirty="0">
                <a:latin typeface="Calibri (Body)"/>
              </a:rPr>
              <a:t>Circular pattern</a:t>
            </a:r>
          </a:p>
        </p:txBody>
      </p:sp>
    </p:spTree>
    <p:extLst>
      <p:ext uri="{BB962C8B-B14F-4D97-AF65-F5344CB8AC3E}">
        <p14:creationId xmlns:p14="http://schemas.microsoft.com/office/powerpoint/2010/main" val="32907683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a:xfrm>
            <a:off x="6994520" y="6245225"/>
            <a:ext cx="2844800" cy="476250"/>
          </a:xfrm>
        </p:spPr>
        <p:txBody>
          <a:bodyPr/>
          <a:lstStyle/>
          <a:p>
            <a:fld id="{2E89F67F-B0CE-4CCA-A1B4-A17DF5EA4FAD}" type="slidenum">
              <a:rPr lang="en-US"/>
              <a:pPr/>
              <a:t>54</a:t>
            </a:fld>
            <a:endParaRPr lang="en-US"/>
          </a:p>
        </p:txBody>
      </p:sp>
      <p:sp>
        <p:nvSpPr>
          <p:cNvPr id="41988" name="Rectangle 4"/>
          <p:cNvSpPr>
            <a:spLocks noGrp="1" noChangeArrowheads="1"/>
          </p:cNvSpPr>
          <p:nvPr>
            <p:ph type="title"/>
          </p:nvPr>
        </p:nvSpPr>
        <p:spPr/>
        <p:txBody>
          <a:bodyPr>
            <a:normAutofit fontScale="90000"/>
          </a:bodyPr>
          <a:lstStyle/>
          <a:p>
            <a:r>
              <a:rPr lang="en-US" dirty="0" err="1"/>
              <a:t>Yellot</a:t>
            </a:r>
            <a:r>
              <a:rPr lang="en-US" dirty="0"/>
              <a:t> </a:t>
            </a:r>
            <a:r>
              <a:rPr lang="en-US" dirty="0" err="1"/>
              <a:t>solarimeter</a:t>
            </a:r>
            <a:r>
              <a:rPr lang="en-US" dirty="0"/>
              <a:t> (photo-voltaic solar cell)</a:t>
            </a:r>
            <a:br>
              <a:rPr lang="en-US" dirty="0"/>
            </a:br>
            <a:endParaRPr lang="en-US" dirty="0"/>
          </a:p>
        </p:txBody>
      </p:sp>
      <p:sp>
        <p:nvSpPr>
          <p:cNvPr id="41989" name="Rectangle 5"/>
          <p:cNvSpPr>
            <a:spLocks noGrp="1" noChangeArrowheads="1"/>
          </p:cNvSpPr>
          <p:nvPr>
            <p:ph type="body" sz="half" idx="1"/>
          </p:nvPr>
        </p:nvSpPr>
        <p:spPr>
          <a:xfrm>
            <a:off x="238120" y="1600201"/>
            <a:ext cx="5776918" cy="4924425"/>
          </a:xfrm>
        </p:spPr>
        <p:txBody>
          <a:bodyPr>
            <a:normAutofit/>
          </a:bodyPr>
          <a:lstStyle/>
          <a:p>
            <a:pPr algn="just">
              <a:lnSpc>
                <a:spcPct val="80000"/>
              </a:lnSpc>
              <a:buFont typeface="Wingdings" panose="05000000000000000000" pitchFamily="2" charset="2"/>
              <a:buChar char="Ø"/>
            </a:pPr>
            <a:r>
              <a:rPr lang="en-US" sz="2200" dirty="0"/>
              <a:t>The sensor is a silicon photovoltaic cell which absorbs radiation from 0.35 to 1.15 microns. </a:t>
            </a:r>
          </a:p>
          <a:p>
            <a:pPr algn="just">
              <a:lnSpc>
                <a:spcPct val="80000"/>
              </a:lnSpc>
              <a:buFont typeface="Wingdings" panose="05000000000000000000" pitchFamily="2" charset="2"/>
              <a:buChar char="Ø"/>
            </a:pPr>
            <a:r>
              <a:rPr lang="en-US" sz="2200" dirty="0"/>
              <a:t>The silicon cell converts this light energy directly into electrical energy, and the output voltage (approximately 70 mV/W/m</a:t>
            </a:r>
            <a:r>
              <a:rPr lang="en-US" sz="2200" baseline="30000" dirty="0"/>
              <a:t>2</a:t>
            </a:r>
            <a:r>
              <a:rPr lang="en-US" sz="2200" dirty="0"/>
              <a:t>) is essentially linear with light intensity. </a:t>
            </a:r>
          </a:p>
          <a:p>
            <a:pPr algn="just">
              <a:lnSpc>
                <a:spcPct val="80000"/>
              </a:lnSpc>
              <a:buFont typeface="Wingdings" panose="05000000000000000000" pitchFamily="2" charset="2"/>
              <a:buChar char="Ø"/>
            </a:pPr>
            <a:r>
              <a:rPr lang="en-US" sz="2200" dirty="0"/>
              <a:t>Full-scale response time is less than 1 millisecond due to the fact that the instrument is light sensitive, not heat sensitive as the thermopile </a:t>
            </a:r>
            <a:r>
              <a:rPr lang="en-US" sz="2200" dirty="0" err="1"/>
              <a:t>pyranometers</a:t>
            </a:r>
            <a:r>
              <a:rPr lang="en-US" sz="2200" dirty="0"/>
              <a:t> are. </a:t>
            </a:r>
          </a:p>
          <a:p>
            <a:pPr algn="just">
              <a:lnSpc>
                <a:spcPct val="80000"/>
              </a:lnSpc>
              <a:buFont typeface="Wingdings" panose="05000000000000000000" pitchFamily="2" charset="2"/>
              <a:buChar char="Ø"/>
            </a:pPr>
            <a:r>
              <a:rPr lang="en-US" sz="2200" dirty="0"/>
              <a:t>If the output is integrated over a daily period, the accuracy of the value is within +/-3%. Accuracy of instantaneous values is +/-5%.</a:t>
            </a:r>
          </a:p>
          <a:p>
            <a:pPr algn="just">
              <a:lnSpc>
                <a:spcPct val="80000"/>
              </a:lnSpc>
              <a:buFont typeface="Wingdings" panose="05000000000000000000" pitchFamily="2" charset="2"/>
              <a:buChar char="Ø"/>
            </a:pPr>
            <a:r>
              <a:rPr lang="en-US" sz="2200" dirty="0"/>
              <a:t>Temperature compensation is provided from 4° to 60°C.</a:t>
            </a:r>
          </a:p>
        </p:txBody>
      </p:sp>
      <p:pic>
        <p:nvPicPr>
          <p:cNvPr id="41992" name="Picture 8" descr="3120 Silicon Cell Pyranomete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770" y="1720851"/>
            <a:ext cx="4587880" cy="3804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1354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Measurement of Sunshine Duration</a:t>
            </a:r>
            <a:endParaRPr lang="en-US" dirty="0"/>
          </a:p>
        </p:txBody>
      </p:sp>
      <p:sp>
        <p:nvSpPr>
          <p:cNvPr id="6" name="Content Placeholder 5"/>
          <p:cNvSpPr>
            <a:spLocks noGrp="1"/>
          </p:cNvSpPr>
          <p:nvPr>
            <p:ph idx="1"/>
          </p:nvPr>
        </p:nvSpPr>
        <p:spPr/>
        <p:txBody>
          <a:bodyPr>
            <a:normAutofit/>
          </a:bodyPr>
          <a:lstStyle/>
          <a:p>
            <a:pPr marL="0" indent="0">
              <a:buNone/>
            </a:pPr>
            <a:r>
              <a:rPr lang="en-US" b="1" dirty="0"/>
              <a:t>Definition</a:t>
            </a:r>
          </a:p>
          <a:p>
            <a:r>
              <a:rPr lang="en-US" dirty="0"/>
              <a:t>Sunshine duration is the length of time that the ground surface is irradiated by direct solar radiation (i.e., sunlight reaching the earth's surface directly from the sun).</a:t>
            </a:r>
          </a:p>
          <a:p>
            <a:r>
              <a:rPr lang="en-US" dirty="0"/>
              <a:t>In 2003,</a:t>
            </a:r>
            <a:r>
              <a:rPr lang="en-US" i="1" dirty="0"/>
              <a:t> WMO (World Meteorological Organization) </a:t>
            </a:r>
            <a:r>
              <a:rPr lang="en-US" dirty="0"/>
              <a:t>defined sunshine duration as the period during which direct solar irradiance exceeds a threshold value of 120 watts per square meter (W/m</a:t>
            </a:r>
            <a:r>
              <a:rPr lang="en-US" baseline="30000" dirty="0"/>
              <a:t>2</a:t>
            </a:r>
            <a:r>
              <a:rPr lang="en-US" dirty="0"/>
              <a:t>).</a:t>
            </a:r>
          </a:p>
          <a:p>
            <a:r>
              <a:rPr lang="en-US" dirty="0"/>
              <a:t>This value is equivalent to the level of solar irradiance after sunrise or before sunset in cloud-free conditions.</a:t>
            </a:r>
          </a:p>
        </p:txBody>
      </p:sp>
    </p:spTree>
    <p:extLst>
      <p:ext uri="{BB962C8B-B14F-4D97-AF65-F5344CB8AC3E}">
        <p14:creationId xmlns:p14="http://schemas.microsoft.com/office/powerpoint/2010/main" val="2156920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lum bright="-50000"/>
            <a:alphaModFix/>
          </a:blip>
          <a:srcRect/>
          <a:stretch>
            <a:fillRect/>
          </a:stretch>
        </p:blipFill>
        <p:spPr>
          <a:xfrm>
            <a:off x="7561357" y="2570140"/>
            <a:ext cx="4560924" cy="3947341"/>
          </a:xfrm>
          <a:prstGeom prst="rect">
            <a:avLst/>
          </a:prstGeom>
          <a:noFill/>
          <a:ln cap="flat">
            <a:noFill/>
          </a:ln>
        </p:spPr>
      </p:pic>
      <p:pic>
        <p:nvPicPr>
          <p:cNvPr id="5" name="Picture 4"/>
          <p:cNvPicPr>
            <a:picLocks noChangeAspect="1"/>
          </p:cNvPicPr>
          <p:nvPr/>
        </p:nvPicPr>
        <p:blipFill>
          <a:blip r:embed="rId4">
            <a:lum bright="-50000"/>
            <a:alphaModFix/>
          </a:blip>
          <a:srcRect/>
          <a:stretch>
            <a:fillRect/>
          </a:stretch>
        </p:blipFill>
        <p:spPr>
          <a:xfrm>
            <a:off x="2486025" y="3223747"/>
            <a:ext cx="5075332" cy="3696311"/>
          </a:xfrm>
          <a:prstGeom prst="rect">
            <a:avLst/>
          </a:prstGeom>
          <a:noFill/>
          <a:ln cap="flat">
            <a:noFill/>
          </a:ln>
        </p:spPr>
      </p:pic>
      <p:pic>
        <p:nvPicPr>
          <p:cNvPr id="6" name="Picture 5"/>
          <p:cNvPicPr>
            <a:picLocks noChangeAspect="1"/>
          </p:cNvPicPr>
          <p:nvPr/>
        </p:nvPicPr>
        <p:blipFill>
          <a:blip r:embed="rId5"/>
          <a:stretch>
            <a:fillRect/>
          </a:stretch>
        </p:blipFill>
        <p:spPr>
          <a:xfrm>
            <a:off x="0" y="-44473"/>
            <a:ext cx="7520048" cy="3366329"/>
          </a:xfrm>
          <a:prstGeom prst="rect">
            <a:avLst/>
          </a:prstGeom>
        </p:spPr>
      </p:pic>
    </p:spTree>
    <p:extLst>
      <p:ext uri="{BB962C8B-B14F-4D97-AF65-F5344CB8AC3E}">
        <p14:creationId xmlns:p14="http://schemas.microsoft.com/office/powerpoint/2010/main" val="12771421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8799" y="0"/>
            <a:ext cx="8715375" cy="4906876"/>
          </a:xfrm>
          <a:prstGeom prst="rect">
            <a:avLst/>
          </a:prstGeom>
        </p:spPr>
      </p:pic>
      <p:sp>
        <p:nvSpPr>
          <p:cNvPr id="4" name="Content Placeholder 3"/>
          <p:cNvSpPr>
            <a:spLocks noGrp="1"/>
          </p:cNvSpPr>
          <p:nvPr>
            <p:ph idx="1"/>
          </p:nvPr>
        </p:nvSpPr>
        <p:spPr>
          <a:xfrm>
            <a:off x="581025" y="5172074"/>
            <a:ext cx="10515600" cy="1632701"/>
          </a:xfrm>
        </p:spPr>
        <p:txBody>
          <a:bodyPr/>
          <a:lstStyle/>
          <a:p>
            <a:pPr marL="0" indent="0">
              <a:buNone/>
            </a:pPr>
            <a:r>
              <a:rPr lang="en-US" dirty="0"/>
              <a:t>A Campbell-Stokes sunshine recorder concentrates sunlight through a glass sphere onto a recording card placed at its focal point. The length of the burn trace left on the card represents the sunshine duration.</a:t>
            </a:r>
          </a:p>
        </p:txBody>
      </p:sp>
    </p:spTree>
    <p:extLst>
      <p:ext uri="{BB962C8B-B14F-4D97-AF65-F5344CB8AC3E}">
        <p14:creationId xmlns:p14="http://schemas.microsoft.com/office/powerpoint/2010/main" val="26645763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242889"/>
            <a:ext cx="11658600" cy="6529388"/>
          </a:xfrm>
        </p:spPr>
        <p:txBody>
          <a:bodyPr>
            <a:normAutofit fontScale="92500" lnSpcReduction="20000"/>
          </a:bodyPr>
          <a:lstStyle/>
          <a:p>
            <a:pPr algn="just">
              <a:buFont typeface="Wingdings" panose="05000000000000000000" pitchFamily="2" charset="2"/>
              <a:buChar char="Ø"/>
            </a:pPr>
            <a:r>
              <a:rPr lang="en-US" dirty="0"/>
              <a:t>A homogeneous transparent glass sphere L is supported on an arc XY, and is focused so that an image of the sun is formed on recording paper placed in a metal bowl FF' attached to the arc. </a:t>
            </a:r>
          </a:p>
          <a:p>
            <a:pPr algn="just">
              <a:buFont typeface="Wingdings" panose="05000000000000000000" pitchFamily="2" charset="2"/>
              <a:buChar char="Ø"/>
            </a:pPr>
            <a:r>
              <a:rPr lang="en-US" dirty="0"/>
              <a:t>The glass sphere is concentric to this bowl, which has three partially overlapping grooves into which recording cards for use in the summer, winter or spring and autumn are set. </a:t>
            </a:r>
          </a:p>
          <a:p>
            <a:pPr algn="just">
              <a:buFont typeface="Wingdings" panose="05000000000000000000" pitchFamily="2" charset="2"/>
              <a:buChar char="Ø"/>
            </a:pPr>
            <a:r>
              <a:rPr lang="en-US" dirty="0"/>
              <a:t>Three different recording cards are used depending on the season. </a:t>
            </a:r>
          </a:p>
          <a:p>
            <a:pPr algn="just">
              <a:buFont typeface="Wingdings" panose="05000000000000000000" pitchFamily="2" charset="2"/>
              <a:buChar char="Ø"/>
            </a:pPr>
            <a:r>
              <a:rPr lang="en-US" dirty="0"/>
              <a:t>The focus shifts as the sun moves, and a burn trace is left on the recording card at the focal point. </a:t>
            </a:r>
          </a:p>
          <a:p>
            <a:pPr algn="just">
              <a:buFont typeface="Wingdings" panose="05000000000000000000" pitchFamily="2" charset="2"/>
              <a:buChar char="Ø"/>
            </a:pPr>
            <a:r>
              <a:rPr lang="en-US" dirty="0"/>
              <a:t>A burn trace at a particular point indicates the presence of sunshine at that time, and the recording card is scaled with hour marks so that the exact time of sunshine occurrence can be ascertained. </a:t>
            </a:r>
          </a:p>
          <a:p>
            <a:pPr algn="just">
              <a:buFont typeface="Wingdings" panose="05000000000000000000" pitchFamily="2" charset="2"/>
              <a:buChar char="Ø"/>
            </a:pPr>
            <a:r>
              <a:rPr lang="en-US" dirty="0"/>
              <a:t>Measuring the overall length of burn traces reveals the sunshine duration for that day. </a:t>
            </a:r>
          </a:p>
          <a:p>
            <a:pPr algn="just">
              <a:buFont typeface="Wingdings" panose="05000000000000000000" pitchFamily="2" charset="2"/>
              <a:buChar char="Ø"/>
            </a:pPr>
            <a:r>
              <a:rPr lang="en-US" dirty="0"/>
              <a:t>For exact measurement, the sunshine recorder must be accurately adjusted for planar leveling, </a:t>
            </a:r>
            <a:r>
              <a:rPr lang="en-US" dirty="0" err="1"/>
              <a:t>meridional</a:t>
            </a:r>
            <a:r>
              <a:rPr lang="en-US" dirty="0"/>
              <a:t> direction and latitude. </a:t>
            </a:r>
          </a:p>
          <a:p>
            <a:pPr algn="just">
              <a:buFont typeface="Wingdings" panose="05000000000000000000" pitchFamily="2" charset="2"/>
              <a:buChar char="Ø"/>
            </a:pPr>
            <a:r>
              <a:rPr lang="en-US" dirty="0"/>
              <a:t>Campbell-Stokes and Jordan sunshine recorders mark the occurrence of sunshine on recording paper at a position corresponding to the azimuth of the sun at the site, and the time of sunshine occurrence is expressed in local apparent time.</a:t>
            </a:r>
          </a:p>
        </p:txBody>
      </p:sp>
    </p:spTree>
    <p:extLst>
      <p:ext uri="{BB962C8B-B14F-4D97-AF65-F5344CB8AC3E}">
        <p14:creationId xmlns:p14="http://schemas.microsoft.com/office/powerpoint/2010/main" val="1638592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93675"/>
            <a:ext cx="10515600" cy="1325563"/>
          </a:xfrm>
        </p:spPr>
        <p:txBody>
          <a:bodyPr/>
          <a:lstStyle/>
          <a:p>
            <a:r>
              <a:rPr lang="en-US" dirty="0"/>
              <a:t>Solar Radiation Data	</a:t>
            </a:r>
          </a:p>
        </p:txBody>
      </p:sp>
      <p:sp>
        <p:nvSpPr>
          <p:cNvPr id="3" name="Content Placeholder 2"/>
          <p:cNvSpPr>
            <a:spLocks noGrp="1"/>
          </p:cNvSpPr>
          <p:nvPr>
            <p:ph idx="1"/>
          </p:nvPr>
        </p:nvSpPr>
        <p:spPr>
          <a:xfrm>
            <a:off x="838199" y="1371600"/>
            <a:ext cx="11353801" cy="5486400"/>
          </a:xfrm>
        </p:spPr>
        <p:txBody>
          <a:bodyPr/>
          <a:lstStyle/>
          <a:p>
            <a:pPr>
              <a:buFont typeface="Wingdings" panose="05000000000000000000" pitchFamily="2" charset="2"/>
              <a:buChar char="Ø"/>
            </a:pPr>
            <a:r>
              <a:rPr lang="en-US" dirty="0"/>
              <a:t>India lies between latitude 7° and 37°</a:t>
            </a:r>
          </a:p>
          <a:p>
            <a:pPr>
              <a:buFont typeface="Wingdings" panose="05000000000000000000" pitchFamily="2" charset="2"/>
              <a:buChar char="Ø"/>
            </a:pPr>
            <a:r>
              <a:rPr lang="en-US" dirty="0"/>
              <a:t>Annual average intensity 16700-29260 kJ/m2/day</a:t>
            </a:r>
          </a:p>
          <a:p>
            <a:pPr>
              <a:buFont typeface="Wingdings" panose="05000000000000000000" pitchFamily="2" charset="2"/>
              <a:buChar char="Ø"/>
            </a:pPr>
            <a:r>
              <a:rPr lang="en-US" dirty="0"/>
              <a:t>Peak value in April or May, Gujarat-Rajasthan over 25100 kJ/m2/day</a:t>
            </a:r>
          </a:p>
          <a:p>
            <a:pPr>
              <a:buFont typeface="Wingdings" panose="05000000000000000000" pitchFamily="2" charset="2"/>
              <a:buChar char="Ø"/>
            </a:pPr>
            <a:r>
              <a:rPr lang="en-US" dirty="0"/>
              <a:t>During monsoon about 16700 kJ/m2/day</a:t>
            </a:r>
          </a:p>
          <a:p>
            <a:pPr>
              <a:buFont typeface="Wingdings" panose="05000000000000000000" pitchFamily="2" charset="2"/>
              <a:buChar char="Ø"/>
            </a:pPr>
            <a:r>
              <a:rPr lang="en-US" dirty="0"/>
              <a:t>Annual daily diffuse radiation 7300 kJ/m2/day</a:t>
            </a:r>
          </a:p>
          <a:p>
            <a:pPr>
              <a:buFont typeface="Wingdings" panose="05000000000000000000" pitchFamily="2" charset="2"/>
              <a:buChar char="Ø"/>
            </a:pPr>
            <a:r>
              <a:rPr lang="en-US" dirty="0"/>
              <a:t>Minimum radiation in November-December- 3135-4180 kJ/m2/day and at that time maximum radiation occur in Gujarat around 12550 kJ/m2/day</a:t>
            </a:r>
          </a:p>
        </p:txBody>
      </p:sp>
    </p:spTree>
    <p:extLst>
      <p:ext uri="{BB962C8B-B14F-4D97-AF65-F5344CB8AC3E}">
        <p14:creationId xmlns:p14="http://schemas.microsoft.com/office/powerpoint/2010/main" val="3221634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Solar Geometry</a:t>
            </a:r>
          </a:p>
        </p:txBody>
      </p:sp>
      <p:sp>
        <p:nvSpPr>
          <p:cNvPr id="6" name="Content Placeholder 5"/>
          <p:cNvSpPr>
            <a:spLocks noGrp="1"/>
          </p:cNvSpPr>
          <p:nvPr>
            <p:ph idx="1"/>
          </p:nvPr>
        </p:nvSpPr>
        <p:spPr/>
        <p:txBody>
          <a:bodyPr>
            <a:normAutofit/>
          </a:bodyPr>
          <a:lstStyle/>
          <a:p>
            <a:pPr>
              <a:buFont typeface="Wingdings" panose="05000000000000000000" pitchFamily="2" charset="2"/>
              <a:buNone/>
              <a:defRPr/>
            </a:pPr>
            <a:r>
              <a:rPr lang="en-US" b="1" dirty="0">
                <a:solidFill>
                  <a:schemeClr val="tx1"/>
                </a:solidFill>
              </a:rPr>
              <a:t>The Sun</a:t>
            </a:r>
            <a:r>
              <a:rPr lang="en-US" dirty="0">
                <a:solidFill>
                  <a:schemeClr val="tx1"/>
                </a:solidFill>
              </a:rPr>
              <a:t>: Major Characteristics</a:t>
            </a:r>
          </a:p>
          <a:p>
            <a:pPr>
              <a:buFont typeface="Wingdings" panose="05000000000000000000" pitchFamily="2" charset="2"/>
              <a:buNone/>
              <a:defRPr/>
            </a:pPr>
            <a:r>
              <a:rPr lang="en-US" dirty="0">
                <a:solidFill>
                  <a:schemeClr val="tx1"/>
                </a:solidFill>
              </a:rPr>
              <a:t> - A sphere of hot gaseous matter </a:t>
            </a:r>
          </a:p>
          <a:p>
            <a:pPr>
              <a:buFont typeface="Wingdings" panose="05000000000000000000" pitchFamily="2" charset="2"/>
              <a:buNone/>
              <a:defRPr/>
            </a:pPr>
            <a:r>
              <a:rPr lang="en-US" dirty="0">
                <a:solidFill>
                  <a:schemeClr val="tx1"/>
                </a:solidFill>
              </a:rPr>
              <a:t>-  Rotates about its axis (not as a rigid body)</a:t>
            </a:r>
          </a:p>
          <a:p>
            <a:pPr>
              <a:buFont typeface="Wingdings" panose="05000000000000000000" pitchFamily="2" charset="2"/>
              <a:buNone/>
              <a:defRPr/>
            </a:pPr>
            <a:r>
              <a:rPr lang="en-US" dirty="0">
                <a:solidFill>
                  <a:schemeClr val="tx1"/>
                </a:solidFill>
              </a:rPr>
              <a:t> - Takes 27 earth days at its equator and 30 days at polar regions.</a:t>
            </a:r>
          </a:p>
          <a:p>
            <a:pPr>
              <a:buFont typeface="Wingdings" panose="05000000000000000000" pitchFamily="2" charset="2"/>
              <a:buNone/>
              <a:defRPr/>
            </a:pPr>
            <a:r>
              <a:rPr lang="en-US" dirty="0">
                <a:solidFill>
                  <a:schemeClr val="tx1"/>
                </a:solidFill>
              </a:rPr>
              <a:t> -  The sun has an </a:t>
            </a:r>
            <a:r>
              <a:rPr lang="en-US" i="1" dirty="0">
                <a:solidFill>
                  <a:schemeClr val="tx1"/>
                </a:solidFill>
              </a:rPr>
              <a:t>effective black body temperature of 5777 K</a:t>
            </a:r>
          </a:p>
          <a:p>
            <a:pPr>
              <a:buFont typeface="Wingdings" panose="05000000000000000000" pitchFamily="2" charset="2"/>
              <a:buNone/>
              <a:defRPr/>
            </a:pPr>
            <a:r>
              <a:rPr lang="en-US" dirty="0">
                <a:solidFill>
                  <a:schemeClr val="tx1"/>
                </a:solidFill>
              </a:rPr>
              <a:t>        i.e.  It is the temperature of a blackbody radiating the same amount of energy as does the sun.</a:t>
            </a:r>
          </a:p>
        </p:txBody>
      </p:sp>
    </p:spTree>
    <p:extLst>
      <p:ext uri="{BB962C8B-B14F-4D97-AF65-F5344CB8AC3E}">
        <p14:creationId xmlns:p14="http://schemas.microsoft.com/office/powerpoint/2010/main" val="26924811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171449"/>
            <a:ext cx="10987088" cy="6932579"/>
          </a:xfrm>
          <a:prstGeom prst="rect">
            <a:avLst/>
          </a:prstGeom>
        </p:spPr>
      </p:pic>
    </p:spTree>
    <p:extLst>
      <p:ext uri="{BB962C8B-B14F-4D97-AF65-F5344CB8AC3E}">
        <p14:creationId xmlns:p14="http://schemas.microsoft.com/office/powerpoint/2010/main" val="30976428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85727"/>
            <a:ext cx="12158419" cy="6858000"/>
          </a:xfrm>
          <a:prstGeom prst="rect">
            <a:avLst/>
          </a:prstGeom>
        </p:spPr>
      </p:pic>
    </p:spTree>
    <p:extLst>
      <p:ext uri="{BB962C8B-B14F-4D97-AF65-F5344CB8AC3E}">
        <p14:creationId xmlns:p14="http://schemas.microsoft.com/office/powerpoint/2010/main" val="2666281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900891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646009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94804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573399"/>
          </a:xfrm>
        </p:spPr>
        <p:txBody>
          <a:bodyPr>
            <a:normAutofit fontScale="90000"/>
          </a:bodyPr>
          <a:lstStyle/>
          <a:p>
            <a:r>
              <a:rPr lang="en-US" dirty="0">
                <a:solidFill>
                  <a:schemeClr val="tx1"/>
                </a:solidFill>
              </a:rPr>
              <a:t>The Structure of Sun</a:t>
            </a:r>
          </a:p>
        </p:txBody>
      </p:sp>
      <p:sp>
        <p:nvSpPr>
          <p:cNvPr id="4" name="Content Placeholder 2"/>
          <p:cNvSpPr txBox="1">
            <a:spLocks/>
          </p:cNvSpPr>
          <p:nvPr/>
        </p:nvSpPr>
        <p:spPr>
          <a:xfrm>
            <a:off x="1785946" y="1157288"/>
            <a:ext cx="4572000" cy="541020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None/>
            </a:pPr>
            <a:r>
              <a:rPr lang="en-US" sz="2400" u="sng" dirty="0">
                <a:solidFill>
                  <a:schemeClr val="tx1"/>
                </a:solidFill>
                <a:latin typeface="Times New Roman" panose="02020603050405020304" pitchFamily="18" charset="0"/>
                <a:cs typeface="Times New Roman" panose="02020603050405020304" pitchFamily="18" charset="0"/>
              </a:rPr>
              <a:t>Central Region:  (Region – I)</a:t>
            </a:r>
          </a:p>
          <a:p>
            <a:pPr>
              <a:buFont typeface="Wingdings" panose="05000000000000000000" pitchFamily="2" charset="2"/>
              <a:buNone/>
            </a:pPr>
            <a:r>
              <a:rPr lang="en-US" dirty="0">
                <a:solidFill>
                  <a:schemeClr val="tx1"/>
                </a:solidFill>
                <a:latin typeface="Times New Roman" panose="02020603050405020304" pitchFamily="18" charset="0"/>
                <a:cs typeface="Times New Roman" panose="02020603050405020304" pitchFamily="18" charset="0"/>
              </a:rPr>
              <a:t>Energy is generated due to fusion</a:t>
            </a:r>
          </a:p>
          <a:p>
            <a:pPr>
              <a:buFont typeface="Wingdings" panose="05000000000000000000" pitchFamily="2" charset="2"/>
              <a:buNone/>
            </a:pPr>
            <a:r>
              <a:rPr lang="en-US" dirty="0">
                <a:solidFill>
                  <a:schemeClr val="tx1"/>
                </a:solidFill>
                <a:latin typeface="Times New Roman" panose="02020603050405020304" pitchFamily="18" charset="0"/>
                <a:cs typeface="Times New Roman" panose="02020603050405020304" pitchFamily="18" charset="0"/>
              </a:rPr>
              <a:t>Reaction of gases – transforms</a:t>
            </a:r>
          </a:p>
          <a:p>
            <a:pPr>
              <a:buFont typeface="Wingdings" panose="05000000000000000000" pitchFamily="2" charset="2"/>
              <a:buNone/>
            </a:pPr>
            <a:r>
              <a:rPr lang="en-US" dirty="0">
                <a:solidFill>
                  <a:schemeClr val="tx1"/>
                </a:solidFill>
                <a:latin typeface="Times New Roman" panose="02020603050405020304" pitchFamily="18" charset="0"/>
                <a:cs typeface="Times New Roman" panose="02020603050405020304" pitchFamily="18" charset="0"/>
              </a:rPr>
              <a:t>hydrogen into helium.</a:t>
            </a:r>
          </a:p>
          <a:p>
            <a:pPr>
              <a:buFontTx/>
              <a:buChar char="-"/>
            </a:pPr>
            <a:r>
              <a:rPr lang="en-US" dirty="0">
                <a:solidFill>
                  <a:schemeClr val="tx1"/>
                </a:solidFill>
                <a:latin typeface="Times New Roman" panose="02020603050405020304" pitchFamily="18" charset="0"/>
                <a:cs typeface="Times New Roman" panose="02020603050405020304" pitchFamily="18" charset="0"/>
              </a:rPr>
              <a:t>90% of  energy is  generated  within</a:t>
            </a:r>
          </a:p>
          <a:p>
            <a:pPr>
              <a:buFontTx/>
              <a:buNone/>
            </a:pPr>
            <a:r>
              <a:rPr lang="en-US" dirty="0">
                <a:solidFill>
                  <a:schemeClr val="tx1"/>
                </a:solidFill>
                <a:latin typeface="Times New Roman" panose="02020603050405020304" pitchFamily="18" charset="0"/>
                <a:cs typeface="Times New Roman" panose="02020603050405020304" pitchFamily="18" charset="0"/>
              </a:rPr>
              <a:t>     the core range of  0 – 0.23 R</a:t>
            </a:r>
          </a:p>
          <a:p>
            <a:pPr>
              <a:buFont typeface="Wingdings" panose="05000000000000000000" pitchFamily="2" charset="2"/>
              <a:buNone/>
            </a:pPr>
            <a:r>
              <a:rPr lang="en-US" dirty="0">
                <a:solidFill>
                  <a:schemeClr val="tx1"/>
                </a:solidFill>
                <a:latin typeface="Times New Roman" panose="02020603050405020304" pitchFamily="18" charset="0"/>
                <a:cs typeface="Times New Roman" panose="02020603050405020304" pitchFamily="18" charset="0"/>
              </a:rPr>
              <a:t> - The temperature in the central region is in million degrees.</a:t>
            </a:r>
          </a:p>
          <a:p>
            <a:pPr>
              <a:buFont typeface="Wingdings" panose="05000000000000000000" pitchFamily="2" charset="2"/>
              <a:buNone/>
            </a:pPr>
            <a:r>
              <a:rPr lang="en-US" dirty="0">
                <a:solidFill>
                  <a:schemeClr val="tx1"/>
                </a:solidFill>
                <a:latin typeface="Times New Roman" panose="02020603050405020304" pitchFamily="18" charset="0"/>
                <a:cs typeface="Times New Roman" panose="02020603050405020304" pitchFamily="18" charset="0"/>
              </a:rPr>
              <a:t> - The temperature drops to 130,000 K with in a range of  0.7R</a:t>
            </a:r>
          </a:p>
          <a:p>
            <a:pPr>
              <a:buFont typeface="Wingdings" panose="05000000000000000000" pitchFamily="2" charset="2"/>
              <a:buNone/>
            </a:pPr>
            <a:r>
              <a:rPr lang="en-US" u="sng" dirty="0">
                <a:solidFill>
                  <a:schemeClr val="tx1"/>
                </a:solidFill>
                <a:latin typeface="Times New Roman" panose="02020603050405020304" pitchFamily="18" charset="0"/>
                <a:cs typeface="Times New Roman" panose="02020603050405020304" pitchFamily="18" charset="0"/>
              </a:rPr>
              <a:t>Convection Region ( Region – III)</a:t>
            </a:r>
          </a:p>
          <a:p>
            <a:pPr>
              <a:buFont typeface="Wingdings" panose="05000000000000000000" pitchFamily="2" charset="2"/>
              <a:buNone/>
            </a:pPr>
            <a:r>
              <a:rPr lang="en-US" dirty="0">
                <a:solidFill>
                  <a:schemeClr val="tx1"/>
                </a:solidFill>
                <a:latin typeface="Times New Roman" panose="02020603050405020304" pitchFamily="18" charset="0"/>
                <a:cs typeface="Times New Roman" panose="02020603050405020304" pitchFamily="18" charset="0"/>
              </a:rPr>
              <a:t> - 0.7R to R where convection process</a:t>
            </a:r>
          </a:p>
          <a:p>
            <a:pPr>
              <a:buFont typeface="Wingdings" panose="05000000000000000000" pitchFamily="2" charset="2"/>
              <a:buNone/>
            </a:pPr>
            <a:r>
              <a:rPr lang="en-US" dirty="0">
                <a:solidFill>
                  <a:schemeClr val="tx1"/>
                </a:solidFill>
                <a:latin typeface="Times New Roman" panose="02020603050405020304" pitchFamily="18" charset="0"/>
                <a:cs typeface="Times New Roman" panose="02020603050405020304" pitchFamily="18" charset="0"/>
              </a:rPr>
              <a:t>   involves</a:t>
            </a:r>
          </a:p>
          <a:p>
            <a:pPr>
              <a:buFont typeface="Wingdings" panose="05000000000000000000" pitchFamily="2" charset="2"/>
              <a:buNone/>
            </a:pPr>
            <a:r>
              <a:rPr lang="en-US" dirty="0">
                <a:solidFill>
                  <a:schemeClr val="tx1"/>
                </a:solidFill>
                <a:latin typeface="Times New Roman" panose="02020603050405020304" pitchFamily="18" charset="0"/>
                <a:cs typeface="Times New Roman" panose="02020603050405020304" pitchFamily="18" charset="0"/>
              </a:rPr>
              <a:t> - The temperature drops to 5,000 K</a:t>
            </a:r>
          </a:p>
          <a:p>
            <a:pPr>
              <a:buFont typeface="Wingdings" panose="05000000000000000000" pitchFamily="2" charset="2"/>
              <a:buNone/>
            </a:pPr>
            <a:endParaRPr lang="en-US" dirty="0">
              <a:solidFill>
                <a:schemeClr val="tx1"/>
              </a:solidFill>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6357946" y="1004888"/>
            <a:ext cx="4572000"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400" u="sng" dirty="0">
                <a:latin typeface="Times New Roman" panose="02020603050405020304" pitchFamily="18" charset="0"/>
                <a:cs typeface="Times New Roman" panose="02020603050405020304" pitchFamily="18" charset="0"/>
              </a:rPr>
              <a:t>Photosphere:</a:t>
            </a:r>
            <a:r>
              <a:rPr lang="en-US" u="sng"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Upper layer of the convective zone</a:t>
            </a:r>
          </a:p>
          <a:p>
            <a:pPr>
              <a:buFontTx/>
              <a:buChar char="-"/>
            </a:pPr>
            <a:r>
              <a:rPr lang="en-US" sz="2000" dirty="0">
                <a:latin typeface="Times New Roman" panose="02020603050405020304" pitchFamily="18" charset="0"/>
                <a:cs typeface="Times New Roman" panose="02020603050405020304" pitchFamily="18" charset="0"/>
              </a:rPr>
              <a:t> Composed of strongly ionized  gas  </a:t>
            </a:r>
          </a:p>
          <a:p>
            <a:pPr>
              <a:buFontTx/>
              <a:buChar char="-"/>
            </a:pPr>
            <a:r>
              <a:rPr lang="en-US" sz="2000" dirty="0">
                <a:latin typeface="Times New Roman" panose="02020603050405020304" pitchFamily="18" charset="0"/>
                <a:cs typeface="Times New Roman" panose="02020603050405020304" pitchFamily="18" charset="0"/>
              </a:rPr>
              <a:t> Essentially opaque</a:t>
            </a:r>
          </a:p>
          <a:p>
            <a:pPr>
              <a:buFontTx/>
              <a:buChar char="-"/>
            </a:pPr>
            <a:r>
              <a:rPr lang="en-US" sz="2000" dirty="0">
                <a:latin typeface="Times New Roman" panose="02020603050405020304" pitchFamily="18" charset="0"/>
                <a:cs typeface="Times New Roman" panose="02020603050405020304" pitchFamily="18" charset="0"/>
              </a:rPr>
              <a:t> Able to absorb and emit continuous spectrum of radiation</a:t>
            </a:r>
          </a:p>
          <a:p>
            <a:pPr>
              <a:buFont typeface="Wingdings" panose="05000000000000000000" pitchFamily="2" charset="2"/>
              <a:buNone/>
            </a:pPr>
            <a:r>
              <a:rPr lang="en-US" sz="2000" dirty="0">
                <a:latin typeface="Times New Roman" panose="02020603050405020304" pitchFamily="18" charset="0"/>
                <a:cs typeface="Times New Roman" panose="02020603050405020304" pitchFamily="18" charset="0"/>
              </a:rPr>
              <a:t> - Source of the most solar radiation</a:t>
            </a:r>
          </a:p>
          <a:p>
            <a:endParaRPr lang="en-US" dirty="0">
              <a:latin typeface="Times New Roman" panose="02020603050405020304" pitchFamily="18" charset="0"/>
              <a:cs typeface="Times New Roman" panose="02020603050405020304" pitchFamily="18" charset="0"/>
            </a:endParaRPr>
          </a:p>
          <a:p>
            <a:r>
              <a:rPr lang="en-US" sz="2400" u="sng" dirty="0">
                <a:latin typeface="Times New Roman" panose="02020603050405020304" pitchFamily="18" charset="0"/>
                <a:cs typeface="Times New Roman" panose="02020603050405020304" pitchFamily="18" charset="0"/>
              </a:rPr>
              <a:t>Chromosphere</a:t>
            </a:r>
            <a:r>
              <a:rPr lang="en-US" sz="2400" u="sng" dirty="0">
                <a:latin typeface="Times New Roman" panose="02020603050405020304" pitchFamily="18" charset="0"/>
                <a:cs typeface="Times New Roman" panose="02020603050405020304" pitchFamily="18" charset="0"/>
                <a:sym typeface="Wingdings" panose="05000000000000000000" pitchFamily="2" charset="2"/>
              </a:rPr>
              <a:t> (10,000km)</a:t>
            </a:r>
            <a:endParaRPr lang="en-US" sz="2400" u="sng" dirty="0">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Further outer gaseous layer with temperature somewhat higher than the Photosphere</a:t>
            </a:r>
            <a:r>
              <a:rPr lang="en-US" sz="2400" dirty="0">
                <a:latin typeface="Times New Roman" panose="02020603050405020304" pitchFamily="18" charset="0"/>
                <a:cs typeface="Times New Roman" panose="02020603050405020304" pitchFamily="18" charset="0"/>
              </a:rPr>
              <a:t>.</a:t>
            </a:r>
          </a:p>
          <a:p>
            <a:pPr>
              <a:buFont typeface="Wingdings" panose="05000000000000000000" pitchFamily="2" charset="2"/>
              <a:buNone/>
            </a:pPr>
            <a:endParaRPr lang="en-US" sz="2400" dirty="0">
              <a:latin typeface="Times New Roman" panose="02020603050405020304" pitchFamily="18" charset="0"/>
              <a:cs typeface="Times New Roman" panose="02020603050405020304" pitchFamily="18" charset="0"/>
            </a:endParaRPr>
          </a:p>
          <a:p>
            <a:r>
              <a:rPr lang="en-US" sz="2400" u="sng" dirty="0">
                <a:latin typeface="Times New Roman" panose="02020603050405020304" pitchFamily="18" charset="0"/>
                <a:cs typeface="Times New Roman" panose="02020603050405020304" pitchFamily="18" charset="0"/>
              </a:rPr>
              <a:t>Corona</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sz="2000" dirty="0">
                <a:latin typeface="Times New Roman" panose="02020603050405020304" pitchFamily="18" charset="0"/>
                <a:cs typeface="Times New Roman" panose="02020603050405020304" pitchFamily="18" charset="0"/>
              </a:rPr>
              <a:t>Still further outer layer</a:t>
            </a:r>
          </a:p>
          <a:p>
            <a:pPr>
              <a:buFontTx/>
              <a:buChar char="-"/>
            </a:pPr>
            <a:r>
              <a:rPr lang="en-US" sz="2000" dirty="0">
                <a:latin typeface="Times New Roman" panose="02020603050405020304" pitchFamily="18" charset="0"/>
                <a:cs typeface="Times New Roman" panose="02020603050405020304" pitchFamily="18" charset="0"/>
              </a:rPr>
              <a:t> extremity of sun.  </a:t>
            </a:r>
          </a:p>
          <a:p>
            <a:pPr>
              <a:buFontTx/>
              <a:buChar char="-"/>
            </a:pPr>
            <a:r>
              <a:rPr lang="en-US" sz="2000" dirty="0">
                <a:latin typeface="Times New Roman" panose="02020603050405020304" pitchFamily="18" charset="0"/>
                <a:cs typeface="Times New Roman" panose="02020603050405020304" pitchFamily="18" charset="0"/>
              </a:rPr>
              <a:t> Consists of Rarified gases. </a:t>
            </a:r>
          </a:p>
          <a:p>
            <a:pPr>
              <a:buFontTx/>
              <a:buChar char="-"/>
            </a:pPr>
            <a:r>
              <a:rPr lang="en-US" sz="2000" dirty="0">
                <a:latin typeface="Times New Roman" panose="02020603050405020304" pitchFamily="18" charset="0"/>
                <a:cs typeface="Times New Roman" panose="02020603050405020304" pitchFamily="18" charset="0"/>
              </a:rPr>
              <a:t> Temperature  as high as 1000,000 K</a:t>
            </a:r>
          </a:p>
        </p:txBody>
      </p:sp>
    </p:spTree>
    <p:extLst>
      <p:ext uri="{BB962C8B-B14F-4D97-AF65-F5344CB8AC3E}">
        <p14:creationId xmlns:p14="http://schemas.microsoft.com/office/powerpoint/2010/main" val="374387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Solar Energy Strikes Earth?</a:t>
            </a:r>
          </a:p>
        </p:txBody>
      </p:sp>
      <p:sp>
        <p:nvSpPr>
          <p:cNvPr id="3" name="Content Placeholder 2"/>
          <p:cNvSpPr>
            <a:spLocks noGrp="1"/>
          </p:cNvSpPr>
          <p:nvPr>
            <p:ph idx="1"/>
          </p:nvPr>
        </p:nvSpPr>
        <p:spPr/>
        <p:txBody>
          <a:bodyPr>
            <a:noAutofit/>
          </a:bodyPr>
          <a:lstStyle/>
          <a:p>
            <a:r>
              <a:rPr lang="en-US" sz="2000" dirty="0">
                <a:latin typeface="Times New Roman" panose="02020603050405020304" pitchFamily="18" charset="0"/>
                <a:cs typeface="Times New Roman" panose="02020603050405020304" pitchFamily="18" charset="0"/>
              </a:rPr>
              <a:t>The sun gives off 3.90x10</a:t>
            </a:r>
            <a:r>
              <a:rPr lang="en-US" sz="2000" baseline="30000" dirty="0">
                <a:latin typeface="Times New Roman" panose="02020603050405020304" pitchFamily="18" charset="0"/>
                <a:cs typeface="Times New Roman" panose="02020603050405020304" pitchFamily="18" charset="0"/>
              </a:rPr>
              <a:t>26</a:t>
            </a:r>
            <a:r>
              <a:rPr lang="en-US" sz="2000" dirty="0">
                <a:latin typeface="Times New Roman" panose="02020603050405020304" pitchFamily="18" charset="0"/>
                <a:cs typeface="Times New Roman" panose="02020603050405020304" pitchFamily="18" charset="0"/>
              </a:rPr>
              <a:t> Watts  (Universe 4th edition,  p585)</a:t>
            </a:r>
          </a:p>
          <a:p>
            <a:r>
              <a:rPr lang="en-US" sz="2000" dirty="0">
                <a:latin typeface="Times New Roman" panose="02020603050405020304" pitchFamily="18" charset="0"/>
                <a:cs typeface="Times New Roman" panose="02020603050405020304" pitchFamily="18" charset="0"/>
              </a:rPr>
              <a:t>The earth intercepts energy equal to a disk equal to the earth's Diameter </a:t>
            </a:r>
          </a:p>
          <a:p>
            <a:r>
              <a:rPr lang="en-US" sz="2000" dirty="0">
                <a:latin typeface="Times New Roman" panose="02020603050405020304" pitchFamily="18" charset="0"/>
                <a:cs typeface="Times New Roman" panose="02020603050405020304" pitchFamily="18" charset="0"/>
              </a:rPr>
              <a:t>Earth's radius is 3,393,000 meters (WGS84 value is 6,378,137 m/2)</a:t>
            </a:r>
          </a:p>
          <a:p>
            <a:r>
              <a:rPr lang="en-US" sz="2000" dirty="0">
                <a:latin typeface="Times New Roman" panose="02020603050405020304" pitchFamily="18" charset="0"/>
                <a:cs typeface="Times New Roman" panose="02020603050405020304" pitchFamily="18" charset="0"/>
              </a:rPr>
              <a:t>Earth's solar interception area is (3.14)(3,393,000)^2. This equals 3.62x10</a:t>
            </a:r>
            <a:r>
              <a:rPr lang="en-US" sz="2000" baseline="30000" dirty="0">
                <a:latin typeface="Times New Roman" panose="02020603050405020304" pitchFamily="18" charset="0"/>
                <a:cs typeface="Times New Roman" panose="02020603050405020304" pitchFamily="18" charset="0"/>
              </a:rPr>
              <a:t>13</a:t>
            </a:r>
            <a:r>
              <a:rPr lang="en-US" sz="2000" dirty="0">
                <a:latin typeface="Times New Roman" panose="02020603050405020304" pitchFamily="18" charset="0"/>
                <a:cs typeface="Times New Roman" panose="02020603050405020304" pitchFamily="18" charset="0"/>
              </a:rPr>
              <a:t> m</a:t>
            </a:r>
            <a:r>
              <a:rPr kumimoji="1" lang="en-US" sz="2000" baseline="30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amount of power crossing earth's orbit is  </a:t>
            </a:r>
            <a:r>
              <a:rPr lang="en-US" sz="2000" dirty="0">
                <a:solidFill>
                  <a:srgbClr val="CC3300"/>
                </a:solidFill>
                <a:latin typeface="Times New Roman" panose="02020603050405020304" pitchFamily="18" charset="0"/>
                <a:cs typeface="Times New Roman" panose="02020603050405020304" pitchFamily="18" charset="0"/>
              </a:rPr>
              <a:t>1388 watts / m</a:t>
            </a:r>
            <a:r>
              <a:rPr kumimoji="1" lang="en-US" sz="2000" baseline="30000" dirty="0">
                <a:solidFill>
                  <a:srgbClr val="CC3300"/>
                </a:solidFill>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Therefore:  the earth intercepts 5.02x10</a:t>
            </a:r>
            <a:r>
              <a:rPr lang="en-US" sz="2000" baseline="30000" dirty="0">
                <a:latin typeface="Times New Roman" panose="02020603050405020304" pitchFamily="18" charset="0"/>
                <a:cs typeface="Times New Roman" panose="02020603050405020304" pitchFamily="18" charset="0"/>
              </a:rPr>
              <a:t>16</a:t>
            </a:r>
            <a:r>
              <a:rPr lang="en-US" sz="2000" dirty="0">
                <a:latin typeface="Times New Roman" panose="02020603050405020304" pitchFamily="18" charset="0"/>
                <a:cs typeface="Times New Roman" panose="02020603050405020304" pitchFamily="18" charset="0"/>
              </a:rPr>
              <a:t> watts</a:t>
            </a:r>
          </a:p>
          <a:p>
            <a:r>
              <a:rPr lang="en-US" sz="2000" dirty="0">
                <a:latin typeface="Times New Roman" panose="02020603050405020304" pitchFamily="18" charset="0"/>
                <a:cs typeface="Times New Roman" panose="02020603050405020304" pitchFamily="18" charset="0"/>
              </a:rPr>
              <a:t>Energy from our sun (1366 W/m^2) is filtered through the atmosphere and is received at the surface at ~1000 watts per square meter or less; average is 345 W/m^2</a:t>
            </a:r>
          </a:p>
          <a:p>
            <a:r>
              <a:rPr lang="en-US" sz="2000" dirty="0">
                <a:latin typeface="Times New Roman" panose="02020603050405020304" pitchFamily="18" charset="0"/>
                <a:cs typeface="Times New Roman" panose="02020603050405020304" pitchFamily="18" charset="0"/>
              </a:rPr>
              <a:t>Air, clouds, and haze reduce the received surface energy</a:t>
            </a:r>
          </a:p>
          <a:p>
            <a:r>
              <a:rPr lang="en-US" sz="2000" dirty="0">
                <a:latin typeface="Times New Roman" panose="02020603050405020304" pitchFamily="18" charset="0"/>
                <a:cs typeface="Times New Roman" panose="02020603050405020304" pitchFamily="18" charset="0"/>
              </a:rPr>
              <a:t>Capture is from heat (thermal energy) and by photovoltaic cells yielding direct electrical energy</a:t>
            </a:r>
          </a:p>
          <a:p>
            <a:endParaRPr lang="en-US" sz="2000" b="1" dirty="0">
              <a:latin typeface="Tahoma" panose="020B0604030504040204" pitchFamily="34" charset="0"/>
            </a:endParaRPr>
          </a:p>
        </p:txBody>
      </p:sp>
    </p:spTree>
    <p:extLst>
      <p:ext uri="{BB962C8B-B14F-4D97-AF65-F5344CB8AC3E}">
        <p14:creationId xmlns:p14="http://schemas.microsoft.com/office/powerpoint/2010/main" val="3770710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593B1D"/>
                </a:solidFill>
              </a:rPr>
              <a:t>AVAILABILITY OF SOLAR ENERGY</a:t>
            </a:r>
            <a:endParaRPr lang="en-US" dirty="0"/>
          </a:p>
        </p:txBody>
      </p:sp>
      <p:sp>
        <p:nvSpPr>
          <p:cNvPr id="3" name="Content Placeholder 2"/>
          <p:cNvSpPr>
            <a:spLocks noGrp="1"/>
          </p:cNvSpPr>
          <p:nvPr>
            <p:ph idx="1"/>
          </p:nvPr>
        </p:nvSpPr>
        <p:spPr/>
        <p:txBody>
          <a:bodyPr/>
          <a:lstStyle/>
          <a:p>
            <a:pPr algn="justLow">
              <a:buClr>
                <a:srgbClr val="774F27"/>
              </a:buClr>
              <a:buFont typeface="Wingdings" panose="05000000000000000000" pitchFamily="2" charset="2"/>
              <a:buChar char="v"/>
            </a:pPr>
            <a:r>
              <a:rPr lang="en-US" dirty="0"/>
              <a:t>The mean extraterrestrial irradiance normal to the solar beam on the outer fringes of the earth's atmosphere is approximately 1.35 kW/m</a:t>
            </a:r>
            <a:r>
              <a:rPr lang="en-US" baseline="30000" dirty="0"/>
              <a:t>2</a:t>
            </a:r>
            <a:r>
              <a:rPr lang="en-US" dirty="0"/>
              <a:t>. </a:t>
            </a:r>
          </a:p>
          <a:p>
            <a:pPr algn="justLow">
              <a:buClr>
                <a:srgbClr val="774F27"/>
              </a:buClr>
              <a:buFont typeface="Wingdings" panose="05000000000000000000" pitchFamily="2" charset="2"/>
              <a:buChar char="v"/>
            </a:pPr>
            <a:r>
              <a:rPr lang="en-US" dirty="0"/>
              <a:t>The earth and its atmosphere receive continuously 1.7X 10</a:t>
            </a:r>
            <a:r>
              <a:rPr lang="en-US" baseline="30000" dirty="0"/>
              <a:t>17</a:t>
            </a:r>
            <a:r>
              <a:rPr lang="en-US" dirty="0"/>
              <a:t> W of radiation from the sun. </a:t>
            </a:r>
          </a:p>
          <a:p>
            <a:pPr algn="justLow">
              <a:buClr>
                <a:srgbClr val="774F27"/>
              </a:buClr>
              <a:buFont typeface="Wingdings" panose="05000000000000000000" pitchFamily="2" charset="2"/>
              <a:buChar char="v"/>
            </a:pPr>
            <a:r>
              <a:rPr lang="en-US" dirty="0"/>
              <a:t>A world population of 10 billion with a total power need per person of 10 kW would require about 10</a:t>
            </a:r>
            <a:r>
              <a:rPr lang="en-US" baseline="30000" dirty="0"/>
              <a:t>11</a:t>
            </a:r>
            <a:r>
              <a:rPr lang="en-US" dirty="0"/>
              <a:t> kW of energy. It is thus apparent that if the irradiance on only 1 percent of the earth's surface could be converted into useful energy with 10 percent efficiency, solar energy could provide the energy needs of all the people on earth</a:t>
            </a:r>
          </a:p>
        </p:txBody>
      </p:sp>
    </p:spTree>
    <p:extLst>
      <p:ext uri="{BB962C8B-B14F-4D97-AF65-F5344CB8AC3E}">
        <p14:creationId xmlns:p14="http://schemas.microsoft.com/office/powerpoint/2010/main" val="1252494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904</TotalTime>
  <Words>4334</Words>
  <Application>Microsoft Office PowerPoint</Application>
  <PresentationFormat>Widescreen</PresentationFormat>
  <Paragraphs>352</Paragraphs>
  <Slides>64</Slides>
  <Notes>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64</vt:i4>
      </vt:variant>
    </vt:vector>
  </HeadingPairs>
  <TitlesOfParts>
    <vt:vector size="76" baseType="lpstr">
      <vt:lpstr>Arial</vt:lpstr>
      <vt:lpstr>Calibri</vt:lpstr>
      <vt:lpstr>Calibri (Body)</vt:lpstr>
      <vt:lpstr>Calibri Light</vt:lpstr>
      <vt:lpstr>Lucida Grande</vt:lpstr>
      <vt:lpstr>StarSymbol</vt:lpstr>
      <vt:lpstr>Tahoma</vt:lpstr>
      <vt:lpstr>Times New Roman</vt:lpstr>
      <vt:lpstr>Wingdings</vt:lpstr>
      <vt:lpstr>Office Theme</vt:lpstr>
      <vt:lpstr>Picture</vt:lpstr>
      <vt:lpstr>Equation</vt:lpstr>
      <vt:lpstr>Solar Energy</vt:lpstr>
      <vt:lpstr>Introduction</vt:lpstr>
      <vt:lpstr>Intensity of solar radiation incident on a surface  is important in the design of solar collectors, photovoltaic cells, solar heating and cooling systems, and  thermal management of building.   This effect depends on both the location of the sun in the sky and the clearness of the atmosphere as well as on the nature and orientation of the building.   Important points:      -  Characteristics of sun’s energy outside the earth’s atmosphere, its intensity and its spectral distribution      - Variation with  sun’s location in the sky during the day and  with seasons for various locations on the earth's surface. The sun’s  structure and characteristics determine the nature of the energy it radiates into space.  Energy is released due to continuous fusion      reaction with interior at a temperature of the order of million degrees.  Radiation is based on sun’s outer surface temperature of 5777 K and core of 15 million °C.  </vt:lpstr>
      <vt:lpstr>Solar Radiation 8% ultraviolet radiation – short wave length – less than 0.39 micrometer – absorbed by ozone 46% visible light – 0.39 to 0.78 micrometer 46% infrared radiation – long wave length – more than 0.78 micrometer – absorbed by CO2 and water vapor   Diameter of Sun    :   1.39 * 10^6 km Diameter of Earth :   1.27 * 10^4 km Mean distance between sun and earth : 1.50 * 10^8 km Angle between sun and earth : 32 minutes    </vt:lpstr>
      <vt:lpstr>Solar Geometry</vt:lpstr>
      <vt:lpstr>Solar Geometry</vt:lpstr>
      <vt:lpstr>The Structure of Sun</vt:lpstr>
      <vt:lpstr>How Much Solar Energy Strikes Earth?</vt:lpstr>
      <vt:lpstr>AVAILABILITY OF SOLAR ENERGY</vt:lpstr>
      <vt:lpstr>PowerPoint Presentation</vt:lpstr>
      <vt:lpstr>Advantages and Disadvantages</vt:lpstr>
      <vt:lpstr>Solar Energy and Applications</vt:lpstr>
      <vt:lpstr>Solar Constant </vt:lpstr>
      <vt:lpstr>Solar Radiation Types:</vt:lpstr>
      <vt:lpstr>Radiation at Earth’s Surface:</vt:lpstr>
      <vt:lpstr>Attenuation of Beam Radiation</vt:lpstr>
      <vt:lpstr>Sun at Zenith : Position of the sun directly over head  Air mass (m) : It is the path length of radiation through the atmosphere, considering the vertical path at sea level as unity.  At sea level m=1, when sun is at zenith m=2 when zenith angle is 60° m=secƟz, when m&gt;3 where, Ɵz is Angle subtended by the zenith m=0, just above the earth’s atmosphere.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Declination (d)</vt:lpstr>
      <vt:lpstr>PowerPoint Presentation</vt:lpstr>
      <vt:lpstr>PowerPoint Presentation</vt:lpstr>
      <vt:lpstr>PowerPoint Presentation</vt:lpstr>
      <vt:lpstr>PowerPoint Presentation</vt:lpstr>
      <vt:lpstr>PowerPoint Presentation</vt:lpstr>
      <vt:lpstr>PowerPoint Presentation</vt:lpstr>
      <vt:lpstr>Equation of Time and Sun’s Declination Angle</vt:lpstr>
      <vt:lpstr>PowerPoint Presentation</vt:lpstr>
      <vt:lpstr>PowerPoint Presentation</vt:lpstr>
      <vt:lpstr>PowerPoint Presentation</vt:lpstr>
      <vt:lpstr>PowerPoint Presentation</vt:lpstr>
      <vt:lpstr>Measurement of Solar Radiation</vt:lpstr>
      <vt:lpstr>Measurement of Solar Radiation</vt:lpstr>
      <vt:lpstr>PowerPoint Presentation</vt:lpstr>
      <vt:lpstr>A pyrheliometer is an instrument that measures the direct component of the solar beam at normal incidence. Therefore a pyrheliometer must be mounted on a device called a solar tracker that orients the pyrheliometer perpendicular to the solar beam during the day.</vt:lpstr>
      <vt:lpstr>PowerPoint Presentation</vt:lpstr>
      <vt:lpstr>Types of pyrheliometer:   (1) The angstrom pyrheliometer  (2) The abort silver disc pyrheliometer  (3) Eppley pyrheliometer</vt:lpstr>
      <vt:lpstr>The angstrom pyrheliometer</vt:lpstr>
      <vt:lpstr>PowerPoint Presentation</vt:lpstr>
      <vt:lpstr>PowerPoint Presentation</vt:lpstr>
      <vt:lpstr>The abort silver disc pyrheliometer</vt:lpstr>
      <vt:lpstr>PowerPoint Presentation</vt:lpstr>
      <vt:lpstr>Eppley pyrheliometer</vt:lpstr>
      <vt:lpstr>Measurement Devices</vt:lpstr>
      <vt:lpstr>PowerPoint Presentation</vt:lpstr>
      <vt:lpstr>Types of pyranometer:  (1) Eppley pyranometer  (2) Yellot solarimeter (photo-voltaic solar cell) (3) Moll-Gorczyheski solarimeter (4) Bimetallic Actionographs of Rabitzsch type (5) Velochme pyranometer (6) Thermolelectric pyranometer </vt:lpstr>
      <vt:lpstr>Eppley pyranometer </vt:lpstr>
      <vt:lpstr>Yellot solarimeter (photo-voltaic solar cell) </vt:lpstr>
      <vt:lpstr>Measurement of Sunshine Duration</vt:lpstr>
      <vt:lpstr>PowerPoint Presentation</vt:lpstr>
      <vt:lpstr>PowerPoint Presentation</vt:lpstr>
      <vt:lpstr>PowerPoint Presentation</vt:lpstr>
      <vt:lpstr>Solar Radiation Data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Energy</dc:title>
  <dc:creator>Azure</dc:creator>
  <cp:lastModifiedBy>Devasy  Patel</cp:lastModifiedBy>
  <cp:revision>80</cp:revision>
  <dcterms:created xsi:type="dcterms:W3CDTF">2014-08-19T09:07:18Z</dcterms:created>
  <dcterms:modified xsi:type="dcterms:W3CDTF">2023-08-22T16:45:27Z</dcterms:modified>
</cp:coreProperties>
</file>